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0"/>
  </p:notesMasterIdLst>
  <p:handoutMasterIdLst>
    <p:handoutMasterId r:id="rId21"/>
  </p:handoutMasterIdLst>
  <p:sldIdLst>
    <p:sldId id="288" r:id="rId3"/>
    <p:sldId id="307" r:id="rId4"/>
    <p:sldId id="309" r:id="rId5"/>
    <p:sldId id="329" r:id="rId6"/>
    <p:sldId id="317" r:id="rId7"/>
    <p:sldId id="323" r:id="rId8"/>
    <p:sldId id="324" r:id="rId9"/>
    <p:sldId id="325" r:id="rId10"/>
    <p:sldId id="322" r:id="rId11"/>
    <p:sldId id="318" r:id="rId12"/>
    <p:sldId id="326" r:id="rId13"/>
    <p:sldId id="327" r:id="rId14"/>
    <p:sldId id="328" r:id="rId15"/>
    <p:sldId id="320" r:id="rId16"/>
    <p:sldId id="319" r:id="rId17"/>
    <p:sldId id="321" r:id="rId18"/>
    <p:sldId id="285" r:id="rId19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37"/>
    <a:srgbClr val="8AC2D1"/>
    <a:srgbClr val="008AC9"/>
    <a:srgbClr val="00A7D6"/>
    <a:srgbClr val="79B2D4"/>
    <a:srgbClr val="FF5451"/>
    <a:srgbClr val="262A31"/>
    <a:srgbClr val="B2B2B2"/>
    <a:srgbClr val="C9C9C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6" autoAdjust="0"/>
    <p:restoredTop sz="98576" autoAdjust="0"/>
  </p:normalViewPr>
  <p:slideViewPr>
    <p:cSldViewPr snapToGrid="0" snapToObjects="1" showGuides="1">
      <p:cViewPr varScale="1">
        <p:scale>
          <a:sx n="145" d="100"/>
          <a:sy n="145" d="100"/>
        </p:scale>
        <p:origin x="72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A2F3F-7B12-47F0-9CA6-8DB37B445A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BD1F80-B0C9-4B0E-9016-224F39E12F72}">
      <dgm:prSet/>
      <dgm:spPr/>
      <dgm:t>
        <a:bodyPr/>
        <a:lstStyle/>
        <a:p>
          <a:r>
            <a:rPr lang="de-DE" b="1"/>
            <a:t>Ziel 1: </a:t>
          </a:r>
          <a:r>
            <a:rPr lang="de-DE"/>
            <a:t>Systemanalyse und –bewertung des Leipziger Dokumentationssystems zur medizinischen Dokumentation bei Wohnungslosen</a:t>
          </a:r>
          <a:endParaRPr lang="en-US"/>
        </a:p>
      </dgm:t>
    </dgm:pt>
    <dgm:pt modelId="{806F0D71-8D90-453E-953D-1286A459DA48}" type="parTrans" cxnId="{03C67EE2-BED7-4882-8CC1-CFB11EEFFA57}">
      <dgm:prSet/>
      <dgm:spPr/>
      <dgm:t>
        <a:bodyPr/>
        <a:lstStyle/>
        <a:p>
          <a:endParaRPr lang="en-US"/>
        </a:p>
      </dgm:t>
    </dgm:pt>
    <dgm:pt modelId="{93B96530-8ABB-4C3D-9F7D-608308B06574}" type="sibTrans" cxnId="{03C67EE2-BED7-4882-8CC1-CFB11EEFFA57}">
      <dgm:prSet/>
      <dgm:spPr/>
      <dgm:t>
        <a:bodyPr/>
        <a:lstStyle/>
        <a:p>
          <a:endParaRPr lang="en-US"/>
        </a:p>
      </dgm:t>
    </dgm:pt>
    <dgm:pt modelId="{E109EAEE-E0BC-4DEA-8FFE-B235A3943EC4}">
      <dgm:prSet/>
      <dgm:spPr/>
      <dgm:t>
        <a:bodyPr/>
        <a:lstStyle/>
        <a:p>
          <a:r>
            <a:rPr lang="de-DE"/>
            <a:t>Informationsbeschaffung über das Leipziger System</a:t>
          </a:r>
          <a:endParaRPr lang="en-US"/>
        </a:p>
      </dgm:t>
    </dgm:pt>
    <dgm:pt modelId="{D1F74F50-8E48-4B9E-A89E-38AF053A48CD}" type="parTrans" cxnId="{8B636607-7566-44C3-AF7B-336309CF5289}">
      <dgm:prSet/>
      <dgm:spPr/>
      <dgm:t>
        <a:bodyPr/>
        <a:lstStyle/>
        <a:p>
          <a:endParaRPr lang="en-US"/>
        </a:p>
      </dgm:t>
    </dgm:pt>
    <dgm:pt modelId="{74CE87F6-AA6B-4E52-A221-B9823F9F91F0}" type="sibTrans" cxnId="{8B636607-7566-44C3-AF7B-336309CF5289}">
      <dgm:prSet/>
      <dgm:spPr/>
      <dgm:t>
        <a:bodyPr/>
        <a:lstStyle/>
        <a:p>
          <a:endParaRPr lang="en-US"/>
        </a:p>
      </dgm:t>
    </dgm:pt>
    <dgm:pt modelId="{1F3524D8-D4F6-43DF-99CC-3084A1671B0D}">
      <dgm:prSet/>
      <dgm:spPr/>
      <dgm:t>
        <a:bodyPr/>
        <a:lstStyle/>
        <a:p>
          <a:r>
            <a:rPr lang="de-DE"/>
            <a:t>Gegenüberstellung der Stärken und Schwächen</a:t>
          </a:r>
          <a:endParaRPr lang="en-US"/>
        </a:p>
      </dgm:t>
    </dgm:pt>
    <dgm:pt modelId="{039CECBC-24B0-4D77-939B-AA5511A5A389}" type="parTrans" cxnId="{39B559A5-ED19-4563-BDBC-FDF72C7378A6}">
      <dgm:prSet/>
      <dgm:spPr/>
      <dgm:t>
        <a:bodyPr/>
        <a:lstStyle/>
        <a:p>
          <a:endParaRPr lang="en-US"/>
        </a:p>
      </dgm:t>
    </dgm:pt>
    <dgm:pt modelId="{0E57C168-9E05-4734-819B-EDF70F55FCB1}" type="sibTrans" cxnId="{39B559A5-ED19-4563-BDBC-FDF72C7378A6}">
      <dgm:prSet/>
      <dgm:spPr/>
      <dgm:t>
        <a:bodyPr/>
        <a:lstStyle/>
        <a:p>
          <a:endParaRPr lang="en-US"/>
        </a:p>
      </dgm:t>
    </dgm:pt>
    <dgm:pt modelId="{E3190F01-A309-46F4-8BCD-9F34E5E49220}">
      <dgm:prSet/>
      <dgm:spPr/>
      <dgm:t>
        <a:bodyPr/>
        <a:lstStyle/>
        <a:p>
          <a:r>
            <a:rPr lang="de-DE"/>
            <a:t>Vorschläge zur Verbesserung</a:t>
          </a:r>
          <a:endParaRPr lang="en-US"/>
        </a:p>
      </dgm:t>
    </dgm:pt>
    <dgm:pt modelId="{1567D6A5-C01A-4C7E-A2ED-BCB7D64F0D16}" type="parTrans" cxnId="{6F3303F2-6B58-4CBB-93BE-A1FDECF98F11}">
      <dgm:prSet/>
      <dgm:spPr/>
      <dgm:t>
        <a:bodyPr/>
        <a:lstStyle/>
        <a:p>
          <a:endParaRPr lang="en-US"/>
        </a:p>
      </dgm:t>
    </dgm:pt>
    <dgm:pt modelId="{A0AD71D2-D43A-438F-B92F-0A811442FBA7}" type="sibTrans" cxnId="{6F3303F2-6B58-4CBB-93BE-A1FDECF98F11}">
      <dgm:prSet/>
      <dgm:spPr/>
      <dgm:t>
        <a:bodyPr/>
        <a:lstStyle/>
        <a:p>
          <a:endParaRPr lang="en-US"/>
        </a:p>
      </dgm:t>
    </dgm:pt>
    <dgm:pt modelId="{77525961-B05A-4B38-91CA-E2784E0608EC}">
      <dgm:prSet/>
      <dgm:spPr/>
      <dgm:t>
        <a:bodyPr/>
        <a:lstStyle/>
        <a:p>
          <a:r>
            <a:rPr lang="de-DE" b="1" dirty="0"/>
            <a:t>Ziel 2: </a:t>
          </a:r>
          <a:r>
            <a:rPr lang="de-DE" dirty="0"/>
            <a:t>Gegenüberstellung des Leipziger Informationssystems mit bestehenden Ansätzen</a:t>
          </a:r>
          <a:endParaRPr lang="en-US" dirty="0"/>
        </a:p>
      </dgm:t>
    </dgm:pt>
    <dgm:pt modelId="{AF5AA7EE-B18D-4C66-80A4-5A233C96FE34}" type="parTrans" cxnId="{20A92F8F-DB71-4711-B716-24BE293D61D6}">
      <dgm:prSet/>
      <dgm:spPr/>
      <dgm:t>
        <a:bodyPr/>
        <a:lstStyle/>
        <a:p>
          <a:endParaRPr lang="en-US"/>
        </a:p>
      </dgm:t>
    </dgm:pt>
    <dgm:pt modelId="{F1A05284-1C75-4D6C-BA26-DC4A365D7CC9}" type="sibTrans" cxnId="{20A92F8F-DB71-4711-B716-24BE293D61D6}">
      <dgm:prSet/>
      <dgm:spPr/>
      <dgm:t>
        <a:bodyPr/>
        <a:lstStyle/>
        <a:p>
          <a:endParaRPr lang="en-US"/>
        </a:p>
      </dgm:t>
    </dgm:pt>
    <dgm:pt modelId="{A17DA5D6-5462-4184-80BC-AD05D3A754DB}">
      <dgm:prSet/>
      <dgm:spPr/>
      <dgm:t>
        <a:bodyPr/>
        <a:lstStyle/>
        <a:p>
          <a:r>
            <a:rPr lang="de-DE"/>
            <a:t>Literaturrecherche</a:t>
          </a:r>
          <a:endParaRPr lang="en-US"/>
        </a:p>
      </dgm:t>
    </dgm:pt>
    <dgm:pt modelId="{0ABF045C-C4E1-4CC3-B56D-2234D388F26F}" type="parTrans" cxnId="{84898080-FF4D-4C87-BEB7-071D9834D852}">
      <dgm:prSet/>
      <dgm:spPr/>
      <dgm:t>
        <a:bodyPr/>
        <a:lstStyle/>
        <a:p>
          <a:endParaRPr lang="en-US"/>
        </a:p>
      </dgm:t>
    </dgm:pt>
    <dgm:pt modelId="{53F87D20-8AFE-4391-B062-6F639A647E62}" type="sibTrans" cxnId="{84898080-FF4D-4C87-BEB7-071D9834D852}">
      <dgm:prSet/>
      <dgm:spPr/>
      <dgm:t>
        <a:bodyPr/>
        <a:lstStyle/>
        <a:p>
          <a:endParaRPr lang="en-US"/>
        </a:p>
      </dgm:t>
    </dgm:pt>
    <dgm:pt modelId="{46D9C1F0-3F74-4C0A-A3F6-3DCC62AE30ED}">
      <dgm:prSet/>
      <dgm:spPr/>
      <dgm:t>
        <a:bodyPr/>
        <a:lstStyle/>
        <a:p>
          <a:r>
            <a:rPr lang="de-DE"/>
            <a:t>Vergleich mit Leipziger System sowie Diskussion über Praktikabilität</a:t>
          </a:r>
          <a:endParaRPr lang="en-US"/>
        </a:p>
      </dgm:t>
    </dgm:pt>
    <dgm:pt modelId="{984AE87F-77D0-43C7-8F64-C9714C8DB2D9}" type="parTrans" cxnId="{F2D2599A-B0AC-4CA2-AC3A-86FCA365B1F5}">
      <dgm:prSet/>
      <dgm:spPr/>
      <dgm:t>
        <a:bodyPr/>
        <a:lstStyle/>
        <a:p>
          <a:endParaRPr lang="en-US"/>
        </a:p>
      </dgm:t>
    </dgm:pt>
    <dgm:pt modelId="{F7A69059-F6A7-4E20-B380-2E08AC0BE6EF}" type="sibTrans" cxnId="{F2D2599A-B0AC-4CA2-AC3A-86FCA365B1F5}">
      <dgm:prSet/>
      <dgm:spPr/>
      <dgm:t>
        <a:bodyPr/>
        <a:lstStyle/>
        <a:p>
          <a:endParaRPr lang="en-US"/>
        </a:p>
      </dgm:t>
    </dgm:pt>
    <dgm:pt modelId="{91CCA0A7-FB55-4CBF-BFA0-F13A13A4C3BD}" type="pres">
      <dgm:prSet presAssocID="{C59A2F3F-7B12-47F0-9CA6-8DB37B445A1B}" presName="root" presStyleCnt="0">
        <dgm:presLayoutVars>
          <dgm:dir/>
          <dgm:resizeHandles val="exact"/>
        </dgm:presLayoutVars>
      </dgm:prSet>
      <dgm:spPr/>
    </dgm:pt>
    <dgm:pt modelId="{C5C6AD9E-F69A-4580-AC9F-A69047AD286F}" type="pres">
      <dgm:prSet presAssocID="{5BBD1F80-B0C9-4B0E-9016-224F39E12F72}" presName="compNode" presStyleCnt="0"/>
      <dgm:spPr/>
    </dgm:pt>
    <dgm:pt modelId="{755B72FD-8C9B-4A6D-B204-43D549269EC3}" type="pres">
      <dgm:prSet presAssocID="{5BBD1F80-B0C9-4B0E-9016-224F39E12F72}" presName="bgRect" presStyleLbl="bgShp" presStyleIdx="0" presStyleCnt="2"/>
      <dgm:spPr/>
    </dgm:pt>
    <dgm:pt modelId="{BCE037B6-2201-4057-8A4F-256CEDDBCAEB}" type="pres">
      <dgm:prSet presAssocID="{5BBD1F80-B0C9-4B0E-9016-224F39E12F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6205943-C8F3-4D03-B38F-0338EA3FEA37}" type="pres">
      <dgm:prSet presAssocID="{5BBD1F80-B0C9-4B0E-9016-224F39E12F72}" presName="spaceRect" presStyleCnt="0"/>
      <dgm:spPr/>
    </dgm:pt>
    <dgm:pt modelId="{788A7D42-9DA8-436B-A959-C39D61949E5B}" type="pres">
      <dgm:prSet presAssocID="{5BBD1F80-B0C9-4B0E-9016-224F39E12F72}" presName="parTx" presStyleLbl="revTx" presStyleIdx="0" presStyleCnt="4">
        <dgm:presLayoutVars>
          <dgm:chMax val="0"/>
          <dgm:chPref val="0"/>
        </dgm:presLayoutVars>
      </dgm:prSet>
      <dgm:spPr/>
    </dgm:pt>
    <dgm:pt modelId="{B03170D3-FAB5-422A-9C40-3915C5D3FEDF}" type="pres">
      <dgm:prSet presAssocID="{5BBD1F80-B0C9-4B0E-9016-224F39E12F72}" presName="desTx" presStyleLbl="revTx" presStyleIdx="1" presStyleCnt="4">
        <dgm:presLayoutVars/>
      </dgm:prSet>
      <dgm:spPr/>
    </dgm:pt>
    <dgm:pt modelId="{C838B554-13E6-4A4E-971A-F5DAC004812C}" type="pres">
      <dgm:prSet presAssocID="{93B96530-8ABB-4C3D-9F7D-608308B06574}" presName="sibTrans" presStyleCnt="0"/>
      <dgm:spPr/>
    </dgm:pt>
    <dgm:pt modelId="{1255A833-27D1-454C-9C62-DAEF21753FE4}" type="pres">
      <dgm:prSet presAssocID="{77525961-B05A-4B38-91CA-E2784E0608EC}" presName="compNode" presStyleCnt="0"/>
      <dgm:spPr/>
    </dgm:pt>
    <dgm:pt modelId="{CBB2D2C8-5089-4947-9F96-87E0554E5B32}" type="pres">
      <dgm:prSet presAssocID="{77525961-B05A-4B38-91CA-E2784E0608EC}" presName="bgRect" presStyleLbl="bgShp" presStyleIdx="1" presStyleCnt="2"/>
      <dgm:spPr/>
    </dgm:pt>
    <dgm:pt modelId="{6DB5CF01-909D-42F9-9F73-B3EB381C6A08}" type="pres">
      <dgm:prSet presAssocID="{77525961-B05A-4B38-91CA-E2784E0608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mit einfarbiger Füllung"/>
        </a:ext>
      </dgm:extLst>
    </dgm:pt>
    <dgm:pt modelId="{3B8F2B22-37FA-4312-9F36-64D33A6483C5}" type="pres">
      <dgm:prSet presAssocID="{77525961-B05A-4B38-91CA-E2784E0608EC}" presName="spaceRect" presStyleCnt="0"/>
      <dgm:spPr/>
    </dgm:pt>
    <dgm:pt modelId="{D27446A2-3B66-41D3-9B5A-05E3147FBD9D}" type="pres">
      <dgm:prSet presAssocID="{77525961-B05A-4B38-91CA-E2784E0608EC}" presName="parTx" presStyleLbl="revTx" presStyleIdx="2" presStyleCnt="4">
        <dgm:presLayoutVars>
          <dgm:chMax val="0"/>
          <dgm:chPref val="0"/>
        </dgm:presLayoutVars>
      </dgm:prSet>
      <dgm:spPr/>
    </dgm:pt>
    <dgm:pt modelId="{31983A4A-E1B0-404D-894C-D72E649BC307}" type="pres">
      <dgm:prSet presAssocID="{77525961-B05A-4B38-91CA-E2784E0608EC}" presName="desTx" presStyleLbl="revTx" presStyleIdx="3" presStyleCnt="4">
        <dgm:presLayoutVars/>
      </dgm:prSet>
      <dgm:spPr/>
    </dgm:pt>
  </dgm:ptLst>
  <dgm:cxnLst>
    <dgm:cxn modelId="{8B636607-7566-44C3-AF7B-336309CF5289}" srcId="{5BBD1F80-B0C9-4B0E-9016-224F39E12F72}" destId="{E109EAEE-E0BC-4DEA-8FFE-B235A3943EC4}" srcOrd="0" destOrd="0" parTransId="{D1F74F50-8E48-4B9E-A89E-38AF053A48CD}" sibTransId="{74CE87F6-AA6B-4E52-A221-B9823F9F91F0}"/>
    <dgm:cxn modelId="{A50AE30C-FD7A-4D4C-862A-DF8816D64B78}" type="presOf" srcId="{E3190F01-A309-46F4-8BCD-9F34E5E49220}" destId="{B03170D3-FAB5-422A-9C40-3915C5D3FEDF}" srcOrd="0" destOrd="2" presId="urn:microsoft.com/office/officeart/2018/2/layout/IconVerticalSolidList"/>
    <dgm:cxn modelId="{39250B23-B1E4-4C06-BA6F-3DD1E83CAEF4}" type="presOf" srcId="{A17DA5D6-5462-4184-80BC-AD05D3A754DB}" destId="{31983A4A-E1B0-404D-894C-D72E649BC307}" srcOrd="0" destOrd="0" presId="urn:microsoft.com/office/officeart/2018/2/layout/IconVerticalSolidList"/>
    <dgm:cxn modelId="{08D54C24-296C-47D1-B3F7-D7B208AF6882}" type="presOf" srcId="{46D9C1F0-3F74-4C0A-A3F6-3DCC62AE30ED}" destId="{31983A4A-E1B0-404D-894C-D72E649BC307}" srcOrd="0" destOrd="1" presId="urn:microsoft.com/office/officeart/2018/2/layout/IconVerticalSolidList"/>
    <dgm:cxn modelId="{1AB54826-132F-4CB2-AE94-EA4A47A957B4}" type="presOf" srcId="{5BBD1F80-B0C9-4B0E-9016-224F39E12F72}" destId="{788A7D42-9DA8-436B-A959-C39D61949E5B}" srcOrd="0" destOrd="0" presId="urn:microsoft.com/office/officeart/2018/2/layout/IconVerticalSolidList"/>
    <dgm:cxn modelId="{F68D7B26-C281-4756-BB8C-40ED9F04024D}" type="presOf" srcId="{C59A2F3F-7B12-47F0-9CA6-8DB37B445A1B}" destId="{91CCA0A7-FB55-4CBF-BFA0-F13A13A4C3BD}" srcOrd="0" destOrd="0" presId="urn:microsoft.com/office/officeart/2018/2/layout/IconVerticalSolidList"/>
    <dgm:cxn modelId="{0033B234-2536-48F3-9705-9C6F70E7DB93}" type="presOf" srcId="{E109EAEE-E0BC-4DEA-8FFE-B235A3943EC4}" destId="{B03170D3-FAB5-422A-9C40-3915C5D3FEDF}" srcOrd="0" destOrd="0" presId="urn:microsoft.com/office/officeart/2018/2/layout/IconVerticalSolidList"/>
    <dgm:cxn modelId="{FDB78B44-398D-4C76-A28C-5185A58F97B8}" type="presOf" srcId="{1F3524D8-D4F6-43DF-99CC-3084A1671B0D}" destId="{B03170D3-FAB5-422A-9C40-3915C5D3FEDF}" srcOrd="0" destOrd="1" presId="urn:microsoft.com/office/officeart/2018/2/layout/IconVerticalSolidList"/>
    <dgm:cxn modelId="{84898080-FF4D-4C87-BEB7-071D9834D852}" srcId="{77525961-B05A-4B38-91CA-E2784E0608EC}" destId="{A17DA5D6-5462-4184-80BC-AD05D3A754DB}" srcOrd="0" destOrd="0" parTransId="{0ABF045C-C4E1-4CC3-B56D-2234D388F26F}" sibTransId="{53F87D20-8AFE-4391-B062-6F639A647E62}"/>
    <dgm:cxn modelId="{8A4ACC81-72A4-4B4F-889D-9A250C22F455}" type="presOf" srcId="{77525961-B05A-4B38-91CA-E2784E0608EC}" destId="{D27446A2-3B66-41D3-9B5A-05E3147FBD9D}" srcOrd="0" destOrd="0" presId="urn:microsoft.com/office/officeart/2018/2/layout/IconVerticalSolidList"/>
    <dgm:cxn modelId="{20A92F8F-DB71-4711-B716-24BE293D61D6}" srcId="{C59A2F3F-7B12-47F0-9CA6-8DB37B445A1B}" destId="{77525961-B05A-4B38-91CA-E2784E0608EC}" srcOrd="1" destOrd="0" parTransId="{AF5AA7EE-B18D-4C66-80A4-5A233C96FE34}" sibTransId="{F1A05284-1C75-4D6C-BA26-DC4A365D7CC9}"/>
    <dgm:cxn modelId="{F2D2599A-B0AC-4CA2-AC3A-86FCA365B1F5}" srcId="{77525961-B05A-4B38-91CA-E2784E0608EC}" destId="{46D9C1F0-3F74-4C0A-A3F6-3DCC62AE30ED}" srcOrd="1" destOrd="0" parTransId="{984AE87F-77D0-43C7-8F64-C9714C8DB2D9}" sibTransId="{F7A69059-F6A7-4E20-B380-2E08AC0BE6EF}"/>
    <dgm:cxn modelId="{39B559A5-ED19-4563-BDBC-FDF72C7378A6}" srcId="{5BBD1F80-B0C9-4B0E-9016-224F39E12F72}" destId="{1F3524D8-D4F6-43DF-99CC-3084A1671B0D}" srcOrd="1" destOrd="0" parTransId="{039CECBC-24B0-4D77-939B-AA5511A5A389}" sibTransId="{0E57C168-9E05-4734-819B-EDF70F55FCB1}"/>
    <dgm:cxn modelId="{03C67EE2-BED7-4882-8CC1-CFB11EEFFA57}" srcId="{C59A2F3F-7B12-47F0-9CA6-8DB37B445A1B}" destId="{5BBD1F80-B0C9-4B0E-9016-224F39E12F72}" srcOrd="0" destOrd="0" parTransId="{806F0D71-8D90-453E-953D-1286A459DA48}" sibTransId="{93B96530-8ABB-4C3D-9F7D-608308B06574}"/>
    <dgm:cxn modelId="{6F3303F2-6B58-4CBB-93BE-A1FDECF98F11}" srcId="{5BBD1F80-B0C9-4B0E-9016-224F39E12F72}" destId="{E3190F01-A309-46F4-8BCD-9F34E5E49220}" srcOrd="2" destOrd="0" parTransId="{1567D6A5-C01A-4C7E-A2ED-BCB7D64F0D16}" sibTransId="{A0AD71D2-D43A-438F-B92F-0A811442FBA7}"/>
    <dgm:cxn modelId="{D3709A07-7DC4-45C3-80F6-9FD8FB810157}" type="presParOf" srcId="{91CCA0A7-FB55-4CBF-BFA0-F13A13A4C3BD}" destId="{C5C6AD9E-F69A-4580-AC9F-A69047AD286F}" srcOrd="0" destOrd="0" presId="urn:microsoft.com/office/officeart/2018/2/layout/IconVerticalSolidList"/>
    <dgm:cxn modelId="{AF8F192B-2D09-4B80-885F-D6A3685BA4C9}" type="presParOf" srcId="{C5C6AD9E-F69A-4580-AC9F-A69047AD286F}" destId="{755B72FD-8C9B-4A6D-B204-43D549269EC3}" srcOrd="0" destOrd="0" presId="urn:microsoft.com/office/officeart/2018/2/layout/IconVerticalSolidList"/>
    <dgm:cxn modelId="{72F5F782-33D4-4796-B0D0-EE78D24E075C}" type="presParOf" srcId="{C5C6AD9E-F69A-4580-AC9F-A69047AD286F}" destId="{BCE037B6-2201-4057-8A4F-256CEDDBCAEB}" srcOrd="1" destOrd="0" presId="urn:microsoft.com/office/officeart/2018/2/layout/IconVerticalSolidList"/>
    <dgm:cxn modelId="{C2BE5A2F-C056-4951-9383-0F3792E94963}" type="presParOf" srcId="{C5C6AD9E-F69A-4580-AC9F-A69047AD286F}" destId="{C6205943-C8F3-4D03-B38F-0338EA3FEA37}" srcOrd="2" destOrd="0" presId="urn:microsoft.com/office/officeart/2018/2/layout/IconVerticalSolidList"/>
    <dgm:cxn modelId="{1161EDED-120C-4C86-8A9C-61F54FA6D03E}" type="presParOf" srcId="{C5C6AD9E-F69A-4580-AC9F-A69047AD286F}" destId="{788A7D42-9DA8-436B-A959-C39D61949E5B}" srcOrd="3" destOrd="0" presId="urn:microsoft.com/office/officeart/2018/2/layout/IconVerticalSolidList"/>
    <dgm:cxn modelId="{C8664B5A-6D1C-4E02-9363-3105052A59F3}" type="presParOf" srcId="{C5C6AD9E-F69A-4580-AC9F-A69047AD286F}" destId="{B03170D3-FAB5-422A-9C40-3915C5D3FEDF}" srcOrd="4" destOrd="0" presId="urn:microsoft.com/office/officeart/2018/2/layout/IconVerticalSolidList"/>
    <dgm:cxn modelId="{10143B44-20ED-4670-8503-E69930B9179E}" type="presParOf" srcId="{91CCA0A7-FB55-4CBF-BFA0-F13A13A4C3BD}" destId="{C838B554-13E6-4A4E-971A-F5DAC004812C}" srcOrd="1" destOrd="0" presId="urn:microsoft.com/office/officeart/2018/2/layout/IconVerticalSolidList"/>
    <dgm:cxn modelId="{5891A75C-89EF-4CC1-A023-1F3BCD666D94}" type="presParOf" srcId="{91CCA0A7-FB55-4CBF-BFA0-F13A13A4C3BD}" destId="{1255A833-27D1-454C-9C62-DAEF21753FE4}" srcOrd="2" destOrd="0" presId="urn:microsoft.com/office/officeart/2018/2/layout/IconVerticalSolidList"/>
    <dgm:cxn modelId="{63231259-2D51-42B0-800E-C72058218C2D}" type="presParOf" srcId="{1255A833-27D1-454C-9C62-DAEF21753FE4}" destId="{CBB2D2C8-5089-4947-9F96-87E0554E5B32}" srcOrd="0" destOrd="0" presId="urn:microsoft.com/office/officeart/2018/2/layout/IconVerticalSolidList"/>
    <dgm:cxn modelId="{A7D109D1-1217-4734-BB9E-3ECC9DDB1539}" type="presParOf" srcId="{1255A833-27D1-454C-9C62-DAEF21753FE4}" destId="{6DB5CF01-909D-42F9-9F73-B3EB381C6A08}" srcOrd="1" destOrd="0" presId="urn:microsoft.com/office/officeart/2018/2/layout/IconVerticalSolidList"/>
    <dgm:cxn modelId="{F46C6CE3-C5D2-4822-A962-45CFB3BECFBE}" type="presParOf" srcId="{1255A833-27D1-454C-9C62-DAEF21753FE4}" destId="{3B8F2B22-37FA-4312-9F36-64D33A6483C5}" srcOrd="2" destOrd="0" presId="urn:microsoft.com/office/officeart/2018/2/layout/IconVerticalSolidList"/>
    <dgm:cxn modelId="{5F4B30D3-4EDC-4305-A5B0-F28655EA375E}" type="presParOf" srcId="{1255A833-27D1-454C-9C62-DAEF21753FE4}" destId="{D27446A2-3B66-41D3-9B5A-05E3147FBD9D}" srcOrd="3" destOrd="0" presId="urn:microsoft.com/office/officeart/2018/2/layout/IconVerticalSolidList"/>
    <dgm:cxn modelId="{B7188C10-5B8D-43CC-A9C0-C8288D943858}" type="presParOf" srcId="{1255A833-27D1-454C-9C62-DAEF21753FE4}" destId="{31983A4A-E1B0-404D-894C-D72E649BC3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CD1C0-AB9E-4003-8092-809E3C9BD9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CD01C3-1E19-4DF0-9A29-90C9D33988AB}">
      <dgm:prSet/>
      <dgm:spPr>
        <a:solidFill>
          <a:schemeClr val="accent2"/>
        </a:solidFill>
      </dgm:spPr>
      <dgm:t>
        <a:bodyPr/>
        <a:lstStyle/>
        <a:p>
          <a:r>
            <a:rPr lang="de-DE"/>
            <a:t>Ziel 1</a:t>
          </a:r>
          <a:endParaRPr lang="en-US"/>
        </a:p>
      </dgm:t>
    </dgm:pt>
    <dgm:pt modelId="{153D530B-4B97-4542-9027-12FDA1FCACEE}" type="parTrans" cxnId="{2A58F66D-EC54-419C-9231-5129F4F0B9EE}">
      <dgm:prSet/>
      <dgm:spPr/>
      <dgm:t>
        <a:bodyPr/>
        <a:lstStyle/>
        <a:p>
          <a:endParaRPr lang="en-US"/>
        </a:p>
      </dgm:t>
    </dgm:pt>
    <dgm:pt modelId="{806ADC52-7E05-4C6E-89E4-5445589069D8}" type="sibTrans" cxnId="{2A58F66D-EC54-419C-9231-5129F4F0B9EE}">
      <dgm:prSet/>
      <dgm:spPr/>
      <dgm:t>
        <a:bodyPr/>
        <a:lstStyle/>
        <a:p>
          <a:endParaRPr lang="en-US"/>
        </a:p>
      </dgm:t>
    </dgm:pt>
    <dgm:pt modelId="{D83A0677-BA78-40B7-A663-8088D3064470}">
      <dgm:prSet/>
      <dgm:spPr/>
      <dgm:t>
        <a:bodyPr/>
        <a:lstStyle/>
        <a:p>
          <a:r>
            <a:rPr lang="de-DE"/>
            <a:t>6 Interviews mit Zeitumfang von jeweils 30-45 min</a:t>
          </a:r>
          <a:endParaRPr lang="en-US"/>
        </a:p>
      </dgm:t>
    </dgm:pt>
    <dgm:pt modelId="{5E200A20-2B0F-45CF-9962-424B82BBF94F}" type="parTrans" cxnId="{39911528-A7D2-4BDA-8C01-7753FEF23E3C}">
      <dgm:prSet/>
      <dgm:spPr/>
      <dgm:t>
        <a:bodyPr/>
        <a:lstStyle/>
        <a:p>
          <a:endParaRPr lang="en-US"/>
        </a:p>
      </dgm:t>
    </dgm:pt>
    <dgm:pt modelId="{3B0F4160-8831-4B67-84C3-9D4C07BF8173}" type="sibTrans" cxnId="{39911528-A7D2-4BDA-8C01-7753FEF23E3C}">
      <dgm:prSet/>
      <dgm:spPr/>
      <dgm:t>
        <a:bodyPr/>
        <a:lstStyle/>
        <a:p>
          <a:endParaRPr lang="en-US"/>
        </a:p>
      </dgm:t>
    </dgm:pt>
    <dgm:pt modelId="{8860C0FD-490B-43BE-B300-83DC6C4B574F}">
      <dgm:prSet/>
      <dgm:spPr/>
      <dgm:t>
        <a:bodyPr/>
        <a:lstStyle/>
        <a:p>
          <a:r>
            <a:rPr lang="de-DE" dirty="0"/>
            <a:t>Transkription der Audio-Aufnahmen mithilfe von </a:t>
          </a:r>
          <a:r>
            <a:rPr lang="de-DE" dirty="0" err="1"/>
            <a:t>Whisper</a:t>
          </a:r>
          <a:endParaRPr lang="en-US" dirty="0"/>
        </a:p>
      </dgm:t>
    </dgm:pt>
    <dgm:pt modelId="{7386C9B6-D47F-4CA2-B0BE-0D280F2CD972}" type="parTrans" cxnId="{98EBCD65-302B-4FC9-B9C2-2641E73E3F69}">
      <dgm:prSet/>
      <dgm:spPr/>
      <dgm:t>
        <a:bodyPr/>
        <a:lstStyle/>
        <a:p>
          <a:endParaRPr lang="en-US"/>
        </a:p>
      </dgm:t>
    </dgm:pt>
    <dgm:pt modelId="{DA46F455-5C30-4583-8244-B3FC0C32AA56}" type="sibTrans" cxnId="{98EBCD65-302B-4FC9-B9C2-2641E73E3F69}">
      <dgm:prSet/>
      <dgm:spPr/>
      <dgm:t>
        <a:bodyPr/>
        <a:lstStyle/>
        <a:p>
          <a:endParaRPr lang="en-US"/>
        </a:p>
      </dgm:t>
    </dgm:pt>
    <dgm:pt modelId="{4F1426DA-458B-4FC8-ABB0-0E0D7AFDE722}">
      <dgm:prSet/>
      <dgm:spPr/>
      <dgm:t>
        <a:bodyPr/>
        <a:lstStyle/>
        <a:p>
          <a:r>
            <a:rPr lang="de-DE"/>
            <a:t>Erstellung von Modellen auf Grundlage der Transkripte</a:t>
          </a:r>
          <a:endParaRPr lang="en-US"/>
        </a:p>
      </dgm:t>
    </dgm:pt>
    <dgm:pt modelId="{FB8BB169-DBEF-4EFF-8F85-64FA90ACFEE2}" type="parTrans" cxnId="{E0420407-2BE9-46FD-883B-C41B1950B550}">
      <dgm:prSet/>
      <dgm:spPr/>
      <dgm:t>
        <a:bodyPr/>
        <a:lstStyle/>
        <a:p>
          <a:endParaRPr lang="en-US"/>
        </a:p>
      </dgm:t>
    </dgm:pt>
    <dgm:pt modelId="{252AA1F0-F745-43E1-93E0-3D7454CB35AA}" type="sibTrans" cxnId="{E0420407-2BE9-46FD-883B-C41B1950B550}">
      <dgm:prSet/>
      <dgm:spPr/>
      <dgm:t>
        <a:bodyPr/>
        <a:lstStyle/>
        <a:p>
          <a:endParaRPr lang="en-US"/>
        </a:p>
      </dgm:t>
    </dgm:pt>
    <dgm:pt modelId="{3F0DE464-BF7F-4B5A-87E6-EBC1CE5EF7D1}">
      <dgm:prSet/>
      <dgm:spPr>
        <a:solidFill>
          <a:schemeClr val="accent2"/>
        </a:solidFill>
      </dgm:spPr>
      <dgm:t>
        <a:bodyPr/>
        <a:lstStyle/>
        <a:p>
          <a:r>
            <a:rPr lang="de-DE"/>
            <a:t>Ziel 2</a:t>
          </a:r>
          <a:endParaRPr lang="en-US"/>
        </a:p>
      </dgm:t>
    </dgm:pt>
    <dgm:pt modelId="{99B4B462-61BB-46AE-A569-0BBEC6938C7B}" type="parTrans" cxnId="{D5C6DC4C-F99E-42E3-98A1-DC52E5326352}">
      <dgm:prSet/>
      <dgm:spPr/>
      <dgm:t>
        <a:bodyPr/>
        <a:lstStyle/>
        <a:p>
          <a:endParaRPr lang="en-US"/>
        </a:p>
      </dgm:t>
    </dgm:pt>
    <dgm:pt modelId="{D638F3BE-161F-4B2E-B0D1-78EA7EB80C98}" type="sibTrans" cxnId="{D5C6DC4C-F99E-42E3-98A1-DC52E5326352}">
      <dgm:prSet/>
      <dgm:spPr/>
      <dgm:t>
        <a:bodyPr/>
        <a:lstStyle/>
        <a:p>
          <a:endParaRPr lang="en-US"/>
        </a:p>
      </dgm:t>
    </dgm:pt>
    <dgm:pt modelId="{4D04E030-32D3-42C1-A6AA-A2DBEC7CE012}">
      <dgm:prSet/>
      <dgm:spPr/>
      <dgm:t>
        <a:bodyPr/>
        <a:lstStyle/>
        <a:p>
          <a:r>
            <a:rPr lang="de-DE"/>
            <a:t>zielgerichtete Literaturrecherche</a:t>
          </a:r>
          <a:endParaRPr lang="en-US"/>
        </a:p>
      </dgm:t>
    </dgm:pt>
    <dgm:pt modelId="{00FBD9B6-CEA0-47A3-91B9-CD9CC38DE942}" type="parTrans" cxnId="{383F3191-9302-43B9-9E36-015005202265}">
      <dgm:prSet/>
      <dgm:spPr/>
      <dgm:t>
        <a:bodyPr/>
        <a:lstStyle/>
        <a:p>
          <a:endParaRPr lang="en-US"/>
        </a:p>
      </dgm:t>
    </dgm:pt>
    <dgm:pt modelId="{14FC2B42-EBC1-41E5-8049-CF703F31119A}" type="sibTrans" cxnId="{383F3191-9302-43B9-9E36-015005202265}">
      <dgm:prSet/>
      <dgm:spPr/>
      <dgm:t>
        <a:bodyPr/>
        <a:lstStyle/>
        <a:p>
          <a:endParaRPr lang="en-US"/>
        </a:p>
      </dgm:t>
    </dgm:pt>
    <dgm:pt modelId="{1FBA74B6-7200-4B5F-8071-EE10D77068B5}">
      <dgm:prSet/>
      <dgm:spPr/>
      <dgm:t>
        <a:bodyPr/>
        <a:lstStyle/>
        <a:p>
          <a:r>
            <a:rPr lang="de-DE"/>
            <a:t>Vergleich des Leipziger Informationssystems mit bestehenden Ansätzen anhand zuvor definierter Kriterien</a:t>
          </a:r>
          <a:endParaRPr lang="en-US"/>
        </a:p>
      </dgm:t>
    </dgm:pt>
    <dgm:pt modelId="{6B82CA0D-9415-424C-9ED8-ACAD5037AD9C}" type="parTrans" cxnId="{15DC3538-B583-4018-B548-453D1AD073F5}">
      <dgm:prSet/>
      <dgm:spPr/>
      <dgm:t>
        <a:bodyPr/>
        <a:lstStyle/>
        <a:p>
          <a:endParaRPr lang="en-US"/>
        </a:p>
      </dgm:t>
    </dgm:pt>
    <dgm:pt modelId="{5137F864-988C-49D5-9DBD-B0456AE18177}" type="sibTrans" cxnId="{15DC3538-B583-4018-B548-453D1AD073F5}">
      <dgm:prSet/>
      <dgm:spPr/>
      <dgm:t>
        <a:bodyPr/>
        <a:lstStyle/>
        <a:p>
          <a:endParaRPr lang="en-US"/>
        </a:p>
      </dgm:t>
    </dgm:pt>
    <dgm:pt modelId="{17244B74-D760-4CC5-B084-EBE32A85709C}" type="pres">
      <dgm:prSet presAssocID="{776CD1C0-AB9E-4003-8092-809E3C9BD92A}" presName="linear" presStyleCnt="0">
        <dgm:presLayoutVars>
          <dgm:animLvl val="lvl"/>
          <dgm:resizeHandles val="exact"/>
        </dgm:presLayoutVars>
      </dgm:prSet>
      <dgm:spPr/>
    </dgm:pt>
    <dgm:pt modelId="{DE2035A0-5986-4CCA-B1AC-8972DEDB18FA}" type="pres">
      <dgm:prSet presAssocID="{7ECD01C3-1E19-4DF0-9A29-90C9D33988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D9285F-3C39-4993-B478-ABCCC4A6A24F}" type="pres">
      <dgm:prSet presAssocID="{7ECD01C3-1E19-4DF0-9A29-90C9D33988AB}" presName="childText" presStyleLbl="revTx" presStyleIdx="0" presStyleCnt="2">
        <dgm:presLayoutVars>
          <dgm:bulletEnabled val="1"/>
        </dgm:presLayoutVars>
      </dgm:prSet>
      <dgm:spPr/>
    </dgm:pt>
    <dgm:pt modelId="{33290DD0-C0FF-4A04-A418-5E73AB0461E5}" type="pres">
      <dgm:prSet presAssocID="{3F0DE464-BF7F-4B5A-87E6-EBC1CE5EF7D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F2C6341-50D1-40F2-AD1D-C84ED8C4560D}" type="pres">
      <dgm:prSet presAssocID="{3F0DE464-BF7F-4B5A-87E6-EBC1CE5EF7D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420407-2BE9-46FD-883B-C41B1950B550}" srcId="{7ECD01C3-1E19-4DF0-9A29-90C9D33988AB}" destId="{4F1426DA-458B-4FC8-ABB0-0E0D7AFDE722}" srcOrd="2" destOrd="0" parTransId="{FB8BB169-DBEF-4EFF-8F85-64FA90ACFEE2}" sibTransId="{252AA1F0-F745-43E1-93E0-3D7454CB35AA}"/>
    <dgm:cxn modelId="{39911528-A7D2-4BDA-8C01-7753FEF23E3C}" srcId="{7ECD01C3-1E19-4DF0-9A29-90C9D33988AB}" destId="{D83A0677-BA78-40B7-A663-8088D3064470}" srcOrd="0" destOrd="0" parTransId="{5E200A20-2B0F-45CF-9962-424B82BBF94F}" sibTransId="{3B0F4160-8831-4B67-84C3-9D4C07BF8173}"/>
    <dgm:cxn modelId="{C0693D28-E7C9-4656-98B5-20875B6857B7}" type="presOf" srcId="{4D04E030-32D3-42C1-A6AA-A2DBEC7CE012}" destId="{9F2C6341-50D1-40F2-AD1D-C84ED8C4560D}" srcOrd="0" destOrd="0" presId="urn:microsoft.com/office/officeart/2005/8/layout/vList2"/>
    <dgm:cxn modelId="{15DC3538-B583-4018-B548-453D1AD073F5}" srcId="{3F0DE464-BF7F-4B5A-87E6-EBC1CE5EF7D1}" destId="{1FBA74B6-7200-4B5F-8071-EE10D77068B5}" srcOrd="1" destOrd="0" parTransId="{6B82CA0D-9415-424C-9ED8-ACAD5037AD9C}" sibTransId="{5137F864-988C-49D5-9DBD-B0456AE18177}"/>
    <dgm:cxn modelId="{D6C6943E-81E3-4A97-AD07-26B47E80F898}" type="presOf" srcId="{7ECD01C3-1E19-4DF0-9A29-90C9D33988AB}" destId="{DE2035A0-5986-4CCA-B1AC-8972DEDB18FA}" srcOrd="0" destOrd="0" presId="urn:microsoft.com/office/officeart/2005/8/layout/vList2"/>
    <dgm:cxn modelId="{02E01844-6056-43EB-9B76-91B6BEB461F8}" type="presOf" srcId="{3F0DE464-BF7F-4B5A-87E6-EBC1CE5EF7D1}" destId="{33290DD0-C0FF-4A04-A418-5E73AB0461E5}" srcOrd="0" destOrd="0" presId="urn:microsoft.com/office/officeart/2005/8/layout/vList2"/>
    <dgm:cxn modelId="{FBABD244-9F51-4F09-83E4-E853C7E0D6AC}" type="presOf" srcId="{8860C0FD-490B-43BE-B300-83DC6C4B574F}" destId="{F1D9285F-3C39-4993-B478-ABCCC4A6A24F}" srcOrd="0" destOrd="1" presId="urn:microsoft.com/office/officeart/2005/8/layout/vList2"/>
    <dgm:cxn modelId="{98EBCD65-302B-4FC9-B9C2-2641E73E3F69}" srcId="{7ECD01C3-1E19-4DF0-9A29-90C9D33988AB}" destId="{8860C0FD-490B-43BE-B300-83DC6C4B574F}" srcOrd="1" destOrd="0" parTransId="{7386C9B6-D47F-4CA2-B0BE-0D280F2CD972}" sibTransId="{DA46F455-5C30-4583-8244-B3FC0C32AA56}"/>
    <dgm:cxn modelId="{D5C6DC4C-F99E-42E3-98A1-DC52E5326352}" srcId="{776CD1C0-AB9E-4003-8092-809E3C9BD92A}" destId="{3F0DE464-BF7F-4B5A-87E6-EBC1CE5EF7D1}" srcOrd="1" destOrd="0" parTransId="{99B4B462-61BB-46AE-A569-0BBEC6938C7B}" sibTransId="{D638F3BE-161F-4B2E-B0D1-78EA7EB80C98}"/>
    <dgm:cxn modelId="{2A58F66D-EC54-419C-9231-5129F4F0B9EE}" srcId="{776CD1C0-AB9E-4003-8092-809E3C9BD92A}" destId="{7ECD01C3-1E19-4DF0-9A29-90C9D33988AB}" srcOrd="0" destOrd="0" parTransId="{153D530B-4B97-4542-9027-12FDA1FCACEE}" sibTransId="{806ADC52-7E05-4C6E-89E4-5445589069D8}"/>
    <dgm:cxn modelId="{6C4B7E55-5333-49F6-81DB-2832CA96B580}" type="presOf" srcId="{D83A0677-BA78-40B7-A663-8088D3064470}" destId="{F1D9285F-3C39-4993-B478-ABCCC4A6A24F}" srcOrd="0" destOrd="0" presId="urn:microsoft.com/office/officeart/2005/8/layout/vList2"/>
    <dgm:cxn modelId="{383F3191-9302-43B9-9E36-015005202265}" srcId="{3F0DE464-BF7F-4B5A-87E6-EBC1CE5EF7D1}" destId="{4D04E030-32D3-42C1-A6AA-A2DBEC7CE012}" srcOrd="0" destOrd="0" parTransId="{00FBD9B6-CEA0-47A3-91B9-CD9CC38DE942}" sibTransId="{14FC2B42-EBC1-41E5-8049-CF703F31119A}"/>
    <dgm:cxn modelId="{035DD7B0-83E7-48E2-B8B7-F5C0C26BD8FC}" type="presOf" srcId="{1FBA74B6-7200-4B5F-8071-EE10D77068B5}" destId="{9F2C6341-50D1-40F2-AD1D-C84ED8C4560D}" srcOrd="0" destOrd="1" presId="urn:microsoft.com/office/officeart/2005/8/layout/vList2"/>
    <dgm:cxn modelId="{EF5F18BF-688C-4114-9BE8-A65141C5FFC1}" type="presOf" srcId="{4F1426DA-458B-4FC8-ABB0-0E0D7AFDE722}" destId="{F1D9285F-3C39-4993-B478-ABCCC4A6A24F}" srcOrd="0" destOrd="2" presId="urn:microsoft.com/office/officeart/2005/8/layout/vList2"/>
    <dgm:cxn modelId="{A5425EC5-CDA3-4ABC-9EA2-E4EEA86F20AE}" type="presOf" srcId="{776CD1C0-AB9E-4003-8092-809E3C9BD92A}" destId="{17244B74-D760-4CC5-B084-EBE32A85709C}" srcOrd="0" destOrd="0" presId="urn:microsoft.com/office/officeart/2005/8/layout/vList2"/>
    <dgm:cxn modelId="{963B65A5-3B08-4CE9-BAFE-EF0799AC87BD}" type="presParOf" srcId="{17244B74-D760-4CC5-B084-EBE32A85709C}" destId="{DE2035A0-5986-4CCA-B1AC-8972DEDB18FA}" srcOrd="0" destOrd="0" presId="urn:microsoft.com/office/officeart/2005/8/layout/vList2"/>
    <dgm:cxn modelId="{91F380EA-DC3C-4AD7-80CA-B2E1A356621A}" type="presParOf" srcId="{17244B74-D760-4CC5-B084-EBE32A85709C}" destId="{F1D9285F-3C39-4993-B478-ABCCC4A6A24F}" srcOrd="1" destOrd="0" presId="urn:microsoft.com/office/officeart/2005/8/layout/vList2"/>
    <dgm:cxn modelId="{19B9D754-2E16-401C-84E5-72CE5B44700E}" type="presParOf" srcId="{17244B74-D760-4CC5-B084-EBE32A85709C}" destId="{33290DD0-C0FF-4A04-A418-5E73AB0461E5}" srcOrd="2" destOrd="0" presId="urn:microsoft.com/office/officeart/2005/8/layout/vList2"/>
    <dgm:cxn modelId="{EE9D6EE1-27DC-46E2-B15C-B39C00693057}" type="presParOf" srcId="{17244B74-D760-4CC5-B084-EBE32A85709C}" destId="{9F2C6341-50D1-40F2-AD1D-C84ED8C4560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B72FD-8C9B-4A6D-B204-43D549269EC3}">
      <dsp:nvSpPr>
        <dsp:cNvPr id="0" name=""/>
        <dsp:cNvSpPr/>
      </dsp:nvSpPr>
      <dsp:spPr>
        <a:xfrm>
          <a:off x="0" y="468750"/>
          <a:ext cx="8229600" cy="947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037B6-2201-4057-8A4F-256CEDDBCAEB}">
      <dsp:nvSpPr>
        <dsp:cNvPr id="0" name=""/>
        <dsp:cNvSpPr/>
      </dsp:nvSpPr>
      <dsp:spPr>
        <a:xfrm>
          <a:off x="286487" y="681840"/>
          <a:ext cx="520887" cy="520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A7D42-9DA8-436B-A959-C39D61949E5B}">
      <dsp:nvSpPr>
        <dsp:cNvPr id="0" name=""/>
        <dsp:cNvSpPr/>
      </dsp:nvSpPr>
      <dsp:spPr>
        <a:xfrm>
          <a:off x="1093862" y="468750"/>
          <a:ext cx="3703320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Ziel 1: </a:t>
          </a:r>
          <a:r>
            <a:rPr lang="de-DE" sz="1400" kern="1200"/>
            <a:t>Systemanalyse und –bewertung des Leipziger Dokumentationssystems zur medizinischen Dokumentation bei Wohnungslosen</a:t>
          </a:r>
          <a:endParaRPr lang="en-US" sz="1400" kern="1200"/>
        </a:p>
      </dsp:txBody>
      <dsp:txXfrm>
        <a:off x="1093862" y="468750"/>
        <a:ext cx="3703320" cy="947067"/>
      </dsp:txXfrm>
    </dsp:sp>
    <dsp:sp modelId="{B03170D3-FAB5-422A-9C40-3915C5D3FEDF}">
      <dsp:nvSpPr>
        <dsp:cNvPr id="0" name=""/>
        <dsp:cNvSpPr/>
      </dsp:nvSpPr>
      <dsp:spPr>
        <a:xfrm>
          <a:off x="4797182" y="468750"/>
          <a:ext cx="3432417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Informationsbeschaffung über das Leipziger System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Gegenüberstellung der Stärken und Schwächen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Vorschläge zur Verbesserung</a:t>
          </a:r>
          <a:endParaRPr lang="en-US" sz="1100" kern="1200"/>
        </a:p>
      </dsp:txBody>
      <dsp:txXfrm>
        <a:off x="4797182" y="468750"/>
        <a:ext cx="3432417" cy="947067"/>
      </dsp:txXfrm>
    </dsp:sp>
    <dsp:sp modelId="{CBB2D2C8-5089-4947-9F96-87E0554E5B32}">
      <dsp:nvSpPr>
        <dsp:cNvPr id="0" name=""/>
        <dsp:cNvSpPr/>
      </dsp:nvSpPr>
      <dsp:spPr>
        <a:xfrm>
          <a:off x="0" y="1645410"/>
          <a:ext cx="8229600" cy="947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5CF01-909D-42F9-9F73-B3EB381C6A08}">
      <dsp:nvSpPr>
        <dsp:cNvPr id="0" name=""/>
        <dsp:cNvSpPr/>
      </dsp:nvSpPr>
      <dsp:spPr>
        <a:xfrm>
          <a:off x="286487" y="1858500"/>
          <a:ext cx="520887" cy="520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446A2-3B66-41D3-9B5A-05E3147FBD9D}">
      <dsp:nvSpPr>
        <dsp:cNvPr id="0" name=""/>
        <dsp:cNvSpPr/>
      </dsp:nvSpPr>
      <dsp:spPr>
        <a:xfrm>
          <a:off x="1093862" y="1645410"/>
          <a:ext cx="3703320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Ziel 2: </a:t>
          </a:r>
          <a:r>
            <a:rPr lang="de-DE" sz="1400" kern="1200" dirty="0"/>
            <a:t>Gegenüberstellung des Leipziger Informationssystems mit bestehenden Ansätzen</a:t>
          </a:r>
          <a:endParaRPr lang="en-US" sz="1400" kern="1200" dirty="0"/>
        </a:p>
      </dsp:txBody>
      <dsp:txXfrm>
        <a:off x="1093862" y="1645410"/>
        <a:ext cx="3703320" cy="947067"/>
      </dsp:txXfrm>
    </dsp:sp>
    <dsp:sp modelId="{31983A4A-E1B0-404D-894C-D72E649BC307}">
      <dsp:nvSpPr>
        <dsp:cNvPr id="0" name=""/>
        <dsp:cNvSpPr/>
      </dsp:nvSpPr>
      <dsp:spPr>
        <a:xfrm>
          <a:off x="4797182" y="1645410"/>
          <a:ext cx="3432417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Literaturrecherche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Vergleich mit Leipziger System sowie Diskussion über Praktikabilität</a:t>
          </a:r>
          <a:endParaRPr lang="en-US" sz="1100" kern="1200"/>
        </a:p>
      </dsp:txBody>
      <dsp:txXfrm>
        <a:off x="4797182" y="1645410"/>
        <a:ext cx="3432417" cy="947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035A0-5986-4CCA-B1AC-8972DEDB18FA}">
      <dsp:nvSpPr>
        <dsp:cNvPr id="0" name=""/>
        <dsp:cNvSpPr/>
      </dsp:nvSpPr>
      <dsp:spPr>
        <a:xfrm>
          <a:off x="0" y="24518"/>
          <a:ext cx="8234363" cy="56159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Ziel 1</a:t>
          </a:r>
          <a:endParaRPr lang="en-US" sz="2400" kern="1200"/>
        </a:p>
      </dsp:txBody>
      <dsp:txXfrm>
        <a:off x="27415" y="51933"/>
        <a:ext cx="8179533" cy="506769"/>
      </dsp:txXfrm>
    </dsp:sp>
    <dsp:sp modelId="{F1D9285F-3C39-4993-B478-ABCCC4A6A24F}">
      <dsp:nvSpPr>
        <dsp:cNvPr id="0" name=""/>
        <dsp:cNvSpPr/>
      </dsp:nvSpPr>
      <dsp:spPr>
        <a:xfrm>
          <a:off x="0" y="586118"/>
          <a:ext cx="8234363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4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6 Interviews mit Zeitumfang von jeweils 30-45 min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 dirty="0"/>
            <a:t>Transkription der Audio-Aufnahmen mithilfe von </a:t>
          </a:r>
          <a:r>
            <a:rPr lang="de-DE" sz="1900" kern="1200" dirty="0" err="1"/>
            <a:t>Whisper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Erstellung von Modellen auf Grundlage der Transkripte</a:t>
          </a:r>
          <a:endParaRPr lang="en-US" sz="1900" kern="1200"/>
        </a:p>
      </dsp:txBody>
      <dsp:txXfrm>
        <a:off x="0" y="586118"/>
        <a:ext cx="8234363" cy="943920"/>
      </dsp:txXfrm>
    </dsp:sp>
    <dsp:sp modelId="{33290DD0-C0FF-4A04-A418-5E73AB0461E5}">
      <dsp:nvSpPr>
        <dsp:cNvPr id="0" name=""/>
        <dsp:cNvSpPr/>
      </dsp:nvSpPr>
      <dsp:spPr>
        <a:xfrm>
          <a:off x="0" y="1530038"/>
          <a:ext cx="8234363" cy="56159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Ziel 2</a:t>
          </a:r>
          <a:endParaRPr lang="en-US" sz="2400" kern="1200"/>
        </a:p>
      </dsp:txBody>
      <dsp:txXfrm>
        <a:off x="27415" y="1557453"/>
        <a:ext cx="8179533" cy="506769"/>
      </dsp:txXfrm>
    </dsp:sp>
    <dsp:sp modelId="{9F2C6341-50D1-40F2-AD1D-C84ED8C4560D}">
      <dsp:nvSpPr>
        <dsp:cNvPr id="0" name=""/>
        <dsp:cNvSpPr/>
      </dsp:nvSpPr>
      <dsp:spPr>
        <a:xfrm>
          <a:off x="0" y="2091638"/>
          <a:ext cx="8234363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4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zielgerichtete Literaturrecherche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Vergleich des Leipziger Informationssystems mit bestehenden Ansätzen anhand zuvor definierter Kriterien</a:t>
          </a:r>
          <a:endParaRPr lang="en-US" sz="1900" kern="1200"/>
        </a:p>
      </dsp:txBody>
      <dsp:txXfrm>
        <a:off x="0" y="2091638"/>
        <a:ext cx="8234363" cy="86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08.09.2023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08.09.2023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7516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en/Uni_Leipzig/1_Corporate_Design/17_351_UniLE_MF_Aktualisierung%20CD-Handbuch/Grafik/Produktion/Datenvorlagen/_UniLE_MF_Marke/MF_Marke/180504_Medizinische_Fakultaet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Volumes/Daten/Uni_Leipzig/1_Corporate_Design/17_351_UniLE_MF_Aktualisierung%20CD-Handbuch/Grafik/Produktion/Datenvorlagen/_UniLE_MF_Marke/MF_Marke/180504_Medizinische_Fakultaet.jp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80504_Medizinische_Fakultaet.jpg" descr="/Volumes/Daten/Uni_Leipzig/1_Corporate_Design/17_351_UniLE_MF_Aktualisierung CD-Handbuch/Grafik/Produktion/Datenvorlagen/_UniLE_MF_Marke/MF_Marke/180504_Medizinische_Fakultaet.jpg"/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094" y="19059"/>
            <a:ext cx="3401276" cy="1547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0" name="Gleichschenkliges Dreieck 10"/>
          <p:cNvSpPr/>
          <p:nvPr userDrawn="1"/>
        </p:nvSpPr>
        <p:spPr>
          <a:xfrm rot="348924">
            <a:off x="8471146" y="-38043"/>
            <a:ext cx="956809" cy="5256635"/>
          </a:xfrm>
          <a:custGeom>
            <a:avLst/>
            <a:gdLst>
              <a:gd name="connsiteX0" fmla="*/ 0 w 581576"/>
              <a:gd name="connsiteY0" fmla="*/ 5163957 h 5163957"/>
              <a:gd name="connsiteX1" fmla="*/ 282722 w 581576"/>
              <a:gd name="connsiteY1" fmla="*/ 0 h 5163957"/>
              <a:gd name="connsiteX2" fmla="*/ 581576 w 581576"/>
              <a:gd name="connsiteY2" fmla="*/ 5163957 h 5163957"/>
              <a:gd name="connsiteX3" fmla="*/ 0 w 581576"/>
              <a:gd name="connsiteY3" fmla="*/ 5163957 h 5163957"/>
              <a:gd name="connsiteX0" fmla="*/ 0 w 798970"/>
              <a:gd name="connsiteY0" fmla="*/ 5163957 h 5163957"/>
              <a:gd name="connsiteX1" fmla="*/ 282722 w 798970"/>
              <a:gd name="connsiteY1" fmla="*/ 0 h 5163957"/>
              <a:gd name="connsiteX2" fmla="*/ 798970 w 798970"/>
              <a:gd name="connsiteY2" fmla="*/ 5162866 h 5163957"/>
              <a:gd name="connsiteX3" fmla="*/ 0 w 798970"/>
              <a:gd name="connsiteY3" fmla="*/ 5163957 h 5163957"/>
              <a:gd name="connsiteX0" fmla="*/ 0 w 727985"/>
              <a:gd name="connsiteY0" fmla="*/ 5240923 h 5240923"/>
              <a:gd name="connsiteX1" fmla="*/ 211737 w 727985"/>
              <a:gd name="connsiteY1" fmla="*/ 0 h 5240923"/>
              <a:gd name="connsiteX2" fmla="*/ 727985 w 727985"/>
              <a:gd name="connsiteY2" fmla="*/ 5162866 h 5240923"/>
              <a:gd name="connsiteX3" fmla="*/ 0 w 727985"/>
              <a:gd name="connsiteY3" fmla="*/ 5240923 h 5240923"/>
              <a:gd name="connsiteX0" fmla="*/ 0 w 727985"/>
              <a:gd name="connsiteY0" fmla="*/ 5245637 h 5245637"/>
              <a:gd name="connsiteX1" fmla="*/ 339503 w 727985"/>
              <a:gd name="connsiteY1" fmla="*/ 0 h 5245637"/>
              <a:gd name="connsiteX2" fmla="*/ 727985 w 727985"/>
              <a:gd name="connsiteY2" fmla="*/ 5167580 h 5245637"/>
              <a:gd name="connsiteX3" fmla="*/ 0 w 727985"/>
              <a:gd name="connsiteY3" fmla="*/ 5245637 h 5245637"/>
              <a:gd name="connsiteX0" fmla="*/ 0 w 781424"/>
              <a:gd name="connsiteY0" fmla="*/ 5245637 h 5245637"/>
              <a:gd name="connsiteX1" fmla="*/ 339503 w 781424"/>
              <a:gd name="connsiteY1" fmla="*/ 0 h 5245637"/>
              <a:gd name="connsiteX2" fmla="*/ 781424 w 781424"/>
              <a:gd name="connsiteY2" fmla="*/ 5149745 h 5245637"/>
              <a:gd name="connsiteX3" fmla="*/ 0 w 781424"/>
              <a:gd name="connsiteY3" fmla="*/ 5245637 h 52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424" h="5245637">
                <a:moveTo>
                  <a:pt x="0" y="5245637"/>
                </a:moveTo>
                <a:lnTo>
                  <a:pt x="339503" y="0"/>
                </a:lnTo>
                <a:lnTo>
                  <a:pt x="781424" y="5149745"/>
                </a:lnTo>
                <a:lnTo>
                  <a:pt x="0" y="5245637"/>
                </a:lnTo>
                <a:close/>
              </a:path>
            </a:pathLst>
          </a:custGeom>
          <a:solidFill>
            <a:srgbClr val="008A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Gleichschenkliges Dreieck 9"/>
          <p:cNvSpPr/>
          <p:nvPr userDrawn="1"/>
        </p:nvSpPr>
        <p:spPr>
          <a:xfrm rot="19041572" flipV="1">
            <a:off x="6280471" y="3669367"/>
            <a:ext cx="3546762" cy="2138528"/>
          </a:xfrm>
          <a:custGeom>
            <a:avLst/>
            <a:gdLst>
              <a:gd name="connsiteX0" fmla="*/ 0 w 3001466"/>
              <a:gd name="connsiteY0" fmla="*/ 1396370 h 1396370"/>
              <a:gd name="connsiteX1" fmla="*/ 1500733 w 3001466"/>
              <a:gd name="connsiteY1" fmla="*/ 0 h 1396370"/>
              <a:gd name="connsiteX2" fmla="*/ 3001466 w 3001466"/>
              <a:gd name="connsiteY2" fmla="*/ 1396370 h 1396370"/>
              <a:gd name="connsiteX3" fmla="*/ 0 w 3001466"/>
              <a:gd name="connsiteY3" fmla="*/ 1396370 h 1396370"/>
              <a:gd name="connsiteX0" fmla="*/ 0 w 3184561"/>
              <a:gd name="connsiteY0" fmla="*/ 1545552 h 1545552"/>
              <a:gd name="connsiteX1" fmla="*/ 1683828 w 3184561"/>
              <a:gd name="connsiteY1" fmla="*/ 0 h 1545552"/>
              <a:gd name="connsiteX2" fmla="*/ 3184561 w 3184561"/>
              <a:gd name="connsiteY2" fmla="*/ 1396370 h 1545552"/>
              <a:gd name="connsiteX3" fmla="*/ 0 w 3184561"/>
              <a:gd name="connsiteY3" fmla="*/ 1545552 h 1545552"/>
              <a:gd name="connsiteX0" fmla="*/ 0 w 3184561"/>
              <a:gd name="connsiteY0" fmla="*/ 1626746 h 1626746"/>
              <a:gd name="connsiteX1" fmla="*/ 1751392 w 3184561"/>
              <a:gd name="connsiteY1" fmla="*/ 0 h 1626746"/>
              <a:gd name="connsiteX2" fmla="*/ 3184561 w 3184561"/>
              <a:gd name="connsiteY2" fmla="*/ 1477564 h 1626746"/>
              <a:gd name="connsiteX3" fmla="*/ 0 w 3184561"/>
              <a:gd name="connsiteY3" fmla="*/ 1626746 h 1626746"/>
              <a:gd name="connsiteX0" fmla="*/ 0 w 3129705"/>
              <a:gd name="connsiteY0" fmla="*/ 1626746 h 1626746"/>
              <a:gd name="connsiteX1" fmla="*/ 1751392 w 3129705"/>
              <a:gd name="connsiteY1" fmla="*/ 0 h 1626746"/>
              <a:gd name="connsiteX2" fmla="*/ 3129705 w 3129705"/>
              <a:gd name="connsiteY2" fmla="*/ 1490123 h 1626746"/>
              <a:gd name="connsiteX3" fmla="*/ 0 w 3129705"/>
              <a:gd name="connsiteY3" fmla="*/ 1626746 h 1626746"/>
              <a:gd name="connsiteX0" fmla="*/ 0 w 2988954"/>
              <a:gd name="connsiteY0" fmla="*/ 1769049 h 1769049"/>
              <a:gd name="connsiteX1" fmla="*/ 1610641 w 2988954"/>
              <a:gd name="connsiteY1" fmla="*/ 0 h 1769049"/>
              <a:gd name="connsiteX2" fmla="*/ 2988954 w 2988954"/>
              <a:gd name="connsiteY2" fmla="*/ 1490123 h 1769049"/>
              <a:gd name="connsiteX3" fmla="*/ 0 w 2988954"/>
              <a:gd name="connsiteY3" fmla="*/ 1769049 h 1769049"/>
              <a:gd name="connsiteX0" fmla="*/ 0 w 2988954"/>
              <a:gd name="connsiteY0" fmla="*/ 1624870 h 1624870"/>
              <a:gd name="connsiteX1" fmla="*/ 1752896 w 2988954"/>
              <a:gd name="connsiteY1" fmla="*/ 0 h 1624870"/>
              <a:gd name="connsiteX2" fmla="*/ 2988954 w 2988954"/>
              <a:gd name="connsiteY2" fmla="*/ 1345944 h 1624870"/>
              <a:gd name="connsiteX3" fmla="*/ 0 w 2988954"/>
              <a:gd name="connsiteY3" fmla="*/ 1624870 h 1624870"/>
              <a:gd name="connsiteX0" fmla="*/ 0 w 3546762"/>
              <a:gd name="connsiteY0" fmla="*/ 2138528 h 2138528"/>
              <a:gd name="connsiteX1" fmla="*/ 2310704 w 3546762"/>
              <a:gd name="connsiteY1" fmla="*/ 0 h 2138528"/>
              <a:gd name="connsiteX2" fmla="*/ 3546762 w 3546762"/>
              <a:gd name="connsiteY2" fmla="*/ 1345944 h 2138528"/>
              <a:gd name="connsiteX3" fmla="*/ 0 w 3546762"/>
              <a:gd name="connsiteY3" fmla="*/ 2138528 h 21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762" h="2138528">
                <a:moveTo>
                  <a:pt x="0" y="2138528"/>
                </a:moveTo>
                <a:lnTo>
                  <a:pt x="2310704" y="0"/>
                </a:lnTo>
                <a:lnTo>
                  <a:pt x="3546762" y="1345944"/>
                </a:lnTo>
                <a:lnTo>
                  <a:pt x="0" y="2138528"/>
                </a:lnTo>
                <a:close/>
              </a:path>
            </a:pathLst>
          </a:custGeom>
          <a:solidFill>
            <a:srgbClr val="8AC2D1">
              <a:alpha val="50196"/>
            </a:srgb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 dirty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 dirty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873903" y="7674"/>
            <a:ext cx="3368168" cy="5148188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00858 w 5643017"/>
              <a:gd name="connsiteY3" fmla="*/ 5177448 h 5177448"/>
              <a:gd name="connsiteX4" fmla="*/ 2417147 w 5643017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90068 w 5643017"/>
              <a:gd name="connsiteY3" fmla="*/ 5177448 h 5177448"/>
              <a:gd name="connsiteX4" fmla="*/ 2417147 w 5643017"/>
              <a:gd name="connsiteY4" fmla="*/ 5174079 h 5177448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168" h="5172839">
                <a:moveTo>
                  <a:pt x="2417147" y="5169470"/>
                </a:moveTo>
                <a:lnTo>
                  <a:pt x="0" y="0"/>
                </a:lnTo>
                <a:lnTo>
                  <a:pt x="3368168" y="17801"/>
                </a:lnTo>
                <a:cubicBezTo>
                  <a:pt x="3366121" y="1738457"/>
                  <a:pt x="3292115" y="3452183"/>
                  <a:pt x="3290068" y="5172839"/>
                </a:cubicBezTo>
                <a:lnTo>
                  <a:pt x="2417147" y="5169470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6247991" y="1769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3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873903" y="7674"/>
            <a:ext cx="3368168" cy="5148188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00858 w 5643017"/>
              <a:gd name="connsiteY3" fmla="*/ 5177448 h 5177448"/>
              <a:gd name="connsiteX4" fmla="*/ 2417147 w 5643017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90068 w 5643017"/>
              <a:gd name="connsiteY3" fmla="*/ 5177448 h 5177448"/>
              <a:gd name="connsiteX4" fmla="*/ 2417147 w 5643017"/>
              <a:gd name="connsiteY4" fmla="*/ 5174079 h 5177448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168" h="5172839">
                <a:moveTo>
                  <a:pt x="2417147" y="5169470"/>
                </a:moveTo>
                <a:lnTo>
                  <a:pt x="0" y="0"/>
                </a:lnTo>
                <a:lnTo>
                  <a:pt x="3368168" y="17801"/>
                </a:lnTo>
                <a:cubicBezTo>
                  <a:pt x="3366121" y="1738457"/>
                  <a:pt x="3292115" y="3452183"/>
                  <a:pt x="3290068" y="5172839"/>
                </a:cubicBezTo>
                <a:lnTo>
                  <a:pt x="2417147" y="5169470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6247991" y="1769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8" name="180504_Medizinische_Fakultaet.jpg" descr="/Volumes/Daten/Uni_Leipzig/1_Corporate_Design/17_351_UniLE_MF_Aktualisierung CD-Handbuch/Grafik/Produktion/Datenvorlagen/_UniLE_MF_Marke/MF_Marke/180504_Medizinische_Fakultaet.jpg"/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094" y="19059"/>
            <a:ext cx="3401276" cy="1547998"/>
          </a:xfrm>
          <a:prstGeom prst="rect">
            <a:avLst/>
          </a:prstGeom>
        </p:spPr>
      </p:pic>
      <p:sp>
        <p:nvSpPr>
          <p:cNvPr id="9" name="Gleichschenkliges Dreieck 10"/>
          <p:cNvSpPr/>
          <p:nvPr userDrawn="1"/>
        </p:nvSpPr>
        <p:spPr>
          <a:xfrm rot="348924">
            <a:off x="8471146" y="-38043"/>
            <a:ext cx="956809" cy="5256635"/>
          </a:xfrm>
          <a:custGeom>
            <a:avLst/>
            <a:gdLst>
              <a:gd name="connsiteX0" fmla="*/ 0 w 581576"/>
              <a:gd name="connsiteY0" fmla="*/ 5163957 h 5163957"/>
              <a:gd name="connsiteX1" fmla="*/ 282722 w 581576"/>
              <a:gd name="connsiteY1" fmla="*/ 0 h 5163957"/>
              <a:gd name="connsiteX2" fmla="*/ 581576 w 581576"/>
              <a:gd name="connsiteY2" fmla="*/ 5163957 h 5163957"/>
              <a:gd name="connsiteX3" fmla="*/ 0 w 581576"/>
              <a:gd name="connsiteY3" fmla="*/ 5163957 h 5163957"/>
              <a:gd name="connsiteX0" fmla="*/ 0 w 798970"/>
              <a:gd name="connsiteY0" fmla="*/ 5163957 h 5163957"/>
              <a:gd name="connsiteX1" fmla="*/ 282722 w 798970"/>
              <a:gd name="connsiteY1" fmla="*/ 0 h 5163957"/>
              <a:gd name="connsiteX2" fmla="*/ 798970 w 798970"/>
              <a:gd name="connsiteY2" fmla="*/ 5162866 h 5163957"/>
              <a:gd name="connsiteX3" fmla="*/ 0 w 798970"/>
              <a:gd name="connsiteY3" fmla="*/ 5163957 h 5163957"/>
              <a:gd name="connsiteX0" fmla="*/ 0 w 727985"/>
              <a:gd name="connsiteY0" fmla="*/ 5240923 h 5240923"/>
              <a:gd name="connsiteX1" fmla="*/ 211737 w 727985"/>
              <a:gd name="connsiteY1" fmla="*/ 0 h 5240923"/>
              <a:gd name="connsiteX2" fmla="*/ 727985 w 727985"/>
              <a:gd name="connsiteY2" fmla="*/ 5162866 h 5240923"/>
              <a:gd name="connsiteX3" fmla="*/ 0 w 727985"/>
              <a:gd name="connsiteY3" fmla="*/ 5240923 h 5240923"/>
              <a:gd name="connsiteX0" fmla="*/ 0 w 727985"/>
              <a:gd name="connsiteY0" fmla="*/ 5245637 h 5245637"/>
              <a:gd name="connsiteX1" fmla="*/ 339503 w 727985"/>
              <a:gd name="connsiteY1" fmla="*/ 0 h 5245637"/>
              <a:gd name="connsiteX2" fmla="*/ 727985 w 727985"/>
              <a:gd name="connsiteY2" fmla="*/ 5167580 h 5245637"/>
              <a:gd name="connsiteX3" fmla="*/ 0 w 727985"/>
              <a:gd name="connsiteY3" fmla="*/ 5245637 h 5245637"/>
              <a:gd name="connsiteX0" fmla="*/ 0 w 781424"/>
              <a:gd name="connsiteY0" fmla="*/ 5245637 h 5245637"/>
              <a:gd name="connsiteX1" fmla="*/ 339503 w 781424"/>
              <a:gd name="connsiteY1" fmla="*/ 0 h 5245637"/>
              <a:gd name="connsiteX2" fmla="*/ 781424 w 781424"/>
              <a:gd name="connsiteY2" fmla="*/ 5149745 h 5245637"/>
              <a:gd name="connsiteX3" fmla="*/ 0 w 781424"/>
              <a:gd name="connsiteY3" fmla="*/ 5245637 h 52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424" h="5245637">
                <a:moveTo>
                  <a:pt x="0" y="5245637"/>
                </a:moveTo>
                <a:lnTo>
                  <a:pt x="339503" y="0"/>
                </a:lnTo>
                <a:lnTo>
                  <a:pt x="781424" y="5149745"/>
                </a:lnTo>
                <a:lnTo>
                  <a:pt x="0" y="5245637"/>
                </a:lnTo>
                <a:close/>
              </a:path>
            </a:pathLst>
          </a:custGeom>
          <a:solidFill>
            <a:srgbClr val="008A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Gleichschenkliges Dreieck 9"/>
          <p:cNvSpPr/>
          <p:nvPr userDrawn="1"/>
        </p:nvSpPr>
        <p:spPr>
          <a:xfrm rot="19041572" flipV="1">
            <a:off x="6280471" y="3669367"/>
            <a:ext cx="3546762" cy="2138528"/>
          </a:xfrm>
          <a:custGeom>
            <a:avLst/>
            <a:gdLst>
              <a:gd name="connsiteX0" fmla="*/ 0 w 3001466"/>
              <a:gd name="connsiteY0" fmla="*/ 1396370 h 1396370"/>
              <a:gd name="connsiteX1" fmla="*/ 1500733 w 3001466"/>
              <a:gd name="connsiteY1" fmla="*/ 0 h 1396370"/>
              <a:gd name="connsiteX2" fmla="*/ 3001466 w 3001466"/>
              <a:gd name="connsiteY2" fmla="*/ 1396370 h 1396370"/>
              <a:gd name="connsiteX3" fmla="*/ 0 w 3001466"/>
              <a:gd name="connsiteY3" fmla="*/ 1396370 h 1396370"/>
              <a:gd name="connsiteX0" fmla="*/ 0 w 3184561"/>
              <a:gd name="connsiteY0" fmla="*/ 1545552 h 1545552"/>
              <a:gd name="connsiteX1" fmla="*/ 1683828 w 3184561"/>
              <a:gd name="connsiteY1" fmla="*/ 0 h 1545552"/>
              <a:gd name="connsiteX2" fmla="*/ 3184561 w 3184561"/>
              <a:gd name="connsiteY2" fmla="*/ 1396370 h 1545552"/>
              <a:gd name="connsiteX3" fmla="*/ 0 w 3184561"/>
              <a:gd name="connsiteY3" fmla="*/ 1545552 h 1545552"/>
              <a:gd name="connsiteX0" fmla="*/ 0 w 3184561"/>
              <a:gd name="connsiteY0" fmla="*/ 1626746 h 1626746"/>
              <a:gd name="connsiteX1" fmla="*/ 1751392 w 3184561"/>
              <a:gd name="connsiteY1" fmla="*/ 0 h 1626746"/>
              <a:gd name="connsiteX2" fmla="*/ 3184561 w 3184561"/>
              <a:gd name="connsiteY2" fmla="*/ 1477564 h 1626746"/>
              <a:gd name="connsiteX3" fmla="*/ 0 w 3184561"/>
              <a:gd name="connsiteY3" fmla="*/ 1626746 h 1626746"/>
              <a:gd name="connsiteX0" fmla="*/ 0 w 3129705"/>
              <a:gd name="connsiteY0" fmla="*/ 1626746 h 1626746"/>
              <a:gd name="connsiteX1" fmla="*/ 1751392 w 3129705"/>
              <a:gd name="connsiteY1" fmla="*/ 0 h 1626746"/>
              <a:gd name="connsiteX2" fmla="*/ 3129705 w 3129705"/>
              <a:gd name="connsiteY2" fmla="*/ 1490123 h 1626746"/>
              <a:gd name="connsiteX3" fmla="*/ 0 w 3129705"/>
              <a:gd name="connsiteY3" fmla="*/ 1626746 h 1626746"/>
              <a:gd name="connsiteX0" fmla="*/ 0 w 2988954"/>
              <a:gd name="connsiteY0" fmla="*/ 1769049 h 1769049"/>
              <a:gd name="connsiteX1" fmla="*/ 1610641 w 2988954"/>
              <a:gd name="connsiteY1" fmla="*/ 0 h 1769049"/>
              <a:gd name="connsiteX2" fmla="*/ 2988954 w 2988954"/>
              <a:gd name="connsiteY2" fmla="*/ 1490123 h 1769049"/>
              <a:gd name="connsiteX3" fmla="*/ 0 w 2988954"/>
              <a:gd name="connsiteY3" fmla="*/ 1769049 h 1769049"/>
              <a:gd name="connsiteX0" fmla="*/ 0 w 2988954"/>
              <a:gd name="connsiteY0" fmla="*/ 1624870 h 1624870"/>
              <a:gd name="connsiteX1" fmla="*/ 1752896 w 2988954"/>
              <a:gd name="connsiteY1" fmla="*/ 0 h 1624870"/>
              <a:gd name="connsiteX2" fmla="*/ 2988954 w 2988954"/>
              <a:gd name="connsiteY2" fmla="*/ 1345944 h 1624870"/>
              <a:gd name="connsiteX3" fmla="*/ 0 w 2988954"/>
              <a:gd name="connsiteY3" fmla="*/ 1624870 h 1624870"/>
              <a:gd name="connsiteX0" fmla="*/ 0 w 3546762"/>
              <a:gd name="connsiteY0" fmla="*/ 2138528 h 2138528"/>
              <a:gd name="connsiteX1" fmla="*/ 2310704 w 3546762"/>
              <a:gd name="connsiteY1" fmla="*/ 0 h 2138528"/>
              <a:gd name="connsiteX2" fmla="*/ 3546762 w 3546762"/>
              <a:gd name="connsiteY2" fmla="*/ 1345944 h 2138528"/>
              <a:gd name="connsiteX3" fmla="*/ 0 w 3546762"/>
              <a:gd name="connsiteY3" fmla="*/ 2138528 h 21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762" h="2138528">
                <a:moveTo>
                  <a:pt x="0" y="2138528"/>
                </a:moveTo>
                <a:lnTo>
                  <a:pt x="2310704" y="0"/>
                </a:lnTo>
                <a:lnTo>
                  <a:pt x="3546762" y="1345944"/>
                </a:lnTo>
                <a:lnTo>
                  <a:pt x="0" y="2138528"/>
                </a:lnTo>
                <a:close/>
              </a:path>
            </a:pathLst>
          </a:custGeom>
          <a:solidFill>
            <a:srgbClr val="8AC2D1">
              <a:alpha val="50196"/>
            </a:srgb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cxnSp>
        <p:nvCxnSpPr>
          <p:cNvPr id="9" name="Gerade Verbindung 10"/>
          <p:cNvCxnSpPr/>
          <p:nvPr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154545" y="4805187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 für Medizinische Informatik, Statistik und Epidemiologie (IMISE)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57200" y="22671"/>
            <a:ext cx="770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Analyse und Bewertung der med. Dokumentation bei Wohnungslosen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Abschlussvortrag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Analyse und Bewertung der medizinischen Dokumentation bei Wohnungslosen am Beispiel von Leipziger Hilfsangeboten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Abschlussvortrag</a:t>
            </a:r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29146"/>
          <a:stretch/>
        </p:blipFill>
        <p:spPr>
          <a:xfrm>
            <a:off x="295275" y="4397196"/>
            <a:ext cx="2044700" cy="727075"/>
          </a:xfrm>
        </p:spPr>
      </p:pic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Robert Künzel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Modell des Informationssystems</a:t>
            </a:r>
          </a:p>
        </p:txBody>
      </p:sp>
      <p:pic>
        <p:nvPicPr>
          <p:cNvPr id="6" name="Inhaltsplatzhalter 5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49C6D448-BBFE-A8CE-2528-9508B34A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840" y="1061156"/>
            <a:ext cx="5870320" cy="35497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CF544055-72E1-536C-4464-38118488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90" y="1135532"/>
            <a:ext cx="7532819" cy="34009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Modell des Informationssystems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0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Modell des Informationssystems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0C95963-D1EE-CB7B-3544-940C01F4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81" y="1030578"/>
            <a:ext cx="5029636" cy="36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Modell des Informationssystems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 descr="Ein Bild, das Text, Klebezettel, Schrift, Rechteck enthält.&#10;&#10;Automatisch generierte Beschreibung">
            <a:extLst>
              <a:ext uri="{FF2B5EF4-FFF2-40B4-BE49-F238E27FC236}">
                <a16:creationId xmlns:a16="http://schemas.microsoft.com/office/drawing/2014/main" id="{72D05D48-ACC3-2BF7-F573-961A1B84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69" y="1080183"/>
            <a:ext cx="4498260" cy="35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Analyse und Bewertung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B7AF4BB-7E28-198F-7AEB-D403BD1E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+"/>
            </a:pPr>
            <a:r>
              <a:rPr lang="de-DE" b="1" dirty="0"/>
              <a:t>Zeitaufwand</a:t>
            </a:r>
            <a:r>
              <a:rPr lang="de-DE" dirty="0"/>
              <a:t> bei mobilen Einsätzen minimal</a:t>
            </a:r>
          </a:p>
          <a:p>
            <a:pPr>
              <a:buFont typeface="Arial" panose="020B0604020202020204" pitchFamily="34" charset="0"/>
              <a:buChar char="+"/>
            </a:pPr>
            <a:r>
              <a:rPr lang="de-DE" dirty="0"/>
              <a:t>Tools zur Dokumentation sind an jeweilige Situation angepasst</a:t>
            </a:r>
          </a:p>
          <a:p>
            <a:pPr>
              <a:buFont typeface="Arial" panose="020B0604020202020204" pitchFamily="34" charset="0"/>
              <a:buChar char="+"/>
            </a:pPr>
            <a:r>
              <a:rPr lang="de-DE" dirty="0"/>
              <a:t>Kommunikation zwischen den Leistungserbringern recht flexibel und auch kurzfristig möglich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9288FE-83D4-020E-1D37-25DEE701F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a. Stärken und Schwächen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7918F38-7938-0980-4928-12B153AC34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b="1" dirty="0"/>
              <a:t>Verfügbarkeit</a:t>
            </a:r>
            <a:r>
              <a:rPr lang="de-DE" dirty="0"/>
              <a:t> einiger Anwendungssysteme nicht immer gewährleistet</a:t>
            </a:r>
          </a:p>
          <a:p>
            <a:r>
              <a:rPr lang="de-DE" b="1" dirty="0"/>
              <a:t>Interoperabilität: </a:t>
            </a:r>
            <a:r>
              <a:rPr lang="de-DE" dirty="0"/>
              <a:t>begrenzte Anzahl an Schnittstellen</a:t>
            </a:r>
            <a:endParaRPr lang="de-DE" b="1" dirty="0"/>
          </a:p>
          <a:p>
            <a:r>
              <a:rPr lang="de-DE" dirty="0"/>
              <a:t>hoher Anteil an </a:t>
            </a:r>
            <a:r>
              <a:rPr lang="de-DE" b="1" dirty="0"/>
              <a:t>Medienbrüchen</a:t>
            </a:r>
          </a:p>
          <a:p>
            <a:r>
              <a:rPr lang="de-DE" dirty="0"/>
              <a:t>Bedenken hinsichtlich </a:t>
            </a:r>
            <a:r>
              <a:rPr lang="de-DE" b="1" dirty="0"/>
              <a:t>Datenschutz und –</a:t>
            </a:r>
            <a:r>
              <a:rPr lang="de-DE" b="1" dirty="0" err="1"/>
              <a:t>sicherheit</a:t>
            </a:r>
            <a:endParaRPr lang="de-DE" b="1" dirty="0"/>
          </a:p>
          <a:p>
            <a:r>
              <a:rPr lang="de-DE" dirty="0"/>
              <a:t>med. Dokumentation an einigen Stellen unvollständig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5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E8BE73-FF62-D4D3-3052-2566A1F0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934"/>
            <a:ext cx="8331565" cy="3592758"/>
          </a:xfrm>
        </p:spPr>
        <p:txBody>
          <a:bodyPr/>
          <a:lstStyle/>
          <a:p>
            <a:r>
              <a:rPr lang="de-DE" b="1" dirty="0" err="1"/>
              <a:t>Safetynet</a:t>
            </a:r>
            <a:r>
              <a:rPr lang="de-DE" dirty="0"/>
              <a:t> (Dublin, Irland)</a:t>
            </a:r>
          </a:p>
          <a:p>
            <a:pPr lvl="1"/>
            <a:r>
              <a:rPr lang="de-DE" dirty="0"/>
              <a:t>webbasiertes Dokumentationssystem</a:t>
            </a:r>
          </a:p>
          <a:p>
            <a:pPr lvl="1"/>
            <a:r>
              <a:rPr lang="de-DE" dirty="0"/>
              <a:t>angestrebtes Ziel: Risiko einer doppelten bzw. fragmentierten Versorgung verringern</a:t>
            </a:r>
          </a:p>
          <a:p>
            <a:pPr lvl="1"/>
            <a:r>
              <a:rPr lang="de-DE" dirty="0"/>
              <a:t>bedeutender Vorteil hinsichtlich Verfügbarkeit</a:t>
            </a:r>
          </a:p>
          <a:p>
            <a:r>
              <a:rPr lang="de-DE" b="1" dirty="0"/>
              <a:t>BHCHP</a:t>
            </a:r>
            <a:r>
              <a:rPr lang="de-DE" dirty="0"/>
              <a:t> (Boston, USA)</a:t>
            </a:r>
          </a:p>
          <a:p>
            <a:pPr lvl="1"/>
            <a:r>
              <a:rPr lang="de-DE" dirty="0"/>
              <a:t>in Zusammenarbeit mit anderen Hilfsorganisationen Nutzung eines einheitlichen Patientenverwaltungssystems</a:t>
            </a:r>
          </a:p>
          <a:p>
            <a:pPr lvl="1"/>
            <a:r>
              <a:rPr lang="de-DE" dirty="0"/>
              <a:t>bessere Interoperabilität wurde erreicht </a:t>
            </a:r>
            <a:r>
              <a:rPr lang="de-DE" dirty="0">
                <a:sym typeface="Wingdings" panose="05000000000000000000" pitchFamily="2" charset="2"/>
              </a:rPr>
              <a:t>und Kommunikation innerhalb des Gesundheitsnetzes vereinfacht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weniger Medienbrüche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8A79633-2263-901F-7057-027C80C6B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540808"/>
            <a:ext cx="8234363" cy="377740"/>
          </a:xfrm>
        </p:spPr>
        <p:txBody>
          <a:bodyPr/>
          <a:lstStyle/>
          <a:p>
            <a:r>
              <a:rPr lang="de-DE" dirty="0"/>
              <a:t>B. Vergleich mit bestehenden Ansätzen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4CDA7-3D41-A871-05EF-0A3B403C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Leipziger Informationssystem zur med. Versorgung von Wohnungslosen enthält Vielzahl alleinstehender Anwendungsbausteine</a:t>
            </a:r>
          </a:p>
          <a:p>
            <a:r>
              <a:rPr lang="de-DE" dirty="0"/>
              <a:t>Austausch zwischen Anwendungssystemen oft über papierbasierte Elemente realisiert</a:t>
            </a:r>
          </a:p>
          <a:p>
            <a:r>
              <a:rPr lang="de-DE" dirty="0"/>
              <a:t>webbasierter Ansatz wäre umsetzbar</a:t>
            </a:r>
          </a:p>
          <a:p>
            <a:pPr lvl="1"/>
            <a:r>
              <a:rPr lang="de-DE" dirty="0"/>
              <a:t>Verfügbarkeit sowohl bei festen Sprechstundenangeboten als auch bei aufsuchenden Teams</a:t>
            </a:r>
          </a:p>
          <a:p>
            <a:pPr lvl="1"/>
            <a:r>
              <a:rPr lang="de-DE" dirty="0"/>
              <a:t>Daten könnten über Cloud-Service abgespeichert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Robert Künzel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Institut für Medizinische Informatik, Statistik und Epidemiologie (IMISE)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robert.kuenzel@studserv.uni-leipzig.de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www.imise.uni-leipzig.de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EAC8-2120-2706-7541-5F69DCBD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BEF535-E77D-01EA-5801-93029736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Ziele der Arbeit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Kommunikationsmodelle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Modell des Informationssystems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Analyse und Bewertung</a:t>
            </a:r>
          </a:p>
          <a:p>
            <a:pPr marL="787400" lvl="1" indent="-342900">
              <a:buFont typeface="+mj-lt"/>
              <a:buAutoNum type="alphaLcPeriod"/>
            </a:pPr>
            <a:r>
              <a:rPr lang="de-DE" sz="1800" dirty="0"/>
              <a:t>Stärken und Schwächen</a:t>
            </a:r>
          </a:p>
          <a:p>
            <a:pPr marL="787400" lvl="1" indent="-342900">
              <a:buFont typeface="+mj-lt"/>
              <a:buAutoNum type="alphaLcPeriod"/>
            </a:pPr>
            <a:r>
              <a:rPr lang="de-DE" sz="1800" dirty="0"/>
              <a:t>Vergleich mit bestehenden Ansätzen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Diskussion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51719A-B739-F1DA-23B9-291862B80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EE536-8460-4341-1982-8F34313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de-DE" dirty="0"/>
              <a:t>1. Ziele der Arbeit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0ED56-727F-CE48-B94D-DCEFECE1A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8CF91840-BAD8-B361-061A-F5DBF5901F63}"/>
              </a:ext>
            </a:extLst>
          </p:cNvPr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4101117299"/>
              </p:ext>
            </p:extLst>
          </p:nvPr>
        </p:nvGraphicFramePr>
        <p:xfrm>
          <a:off x="457200" y="1229028"/>
          <a:ext cx="8229600" cy="306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6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D1BF985B-93C6-354F-2C7A-1A7772261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312888"/>
              </p:ext>
            </p:extLst>
          </p:nvPr>
        </p:nvGraphicFramePr>
        <p:xfrm>
          <a:off x="457200" y="948394"/>
          <a:ext cx="8234363" cy="298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4257C87C-0F0D-C575-C064-DDCAB6E40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4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2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38D5392-5FF8-4ED9-41CA-DF92E6B4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213" y="888715"/>
            <a:ext cx="6087574" cy="336607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540AADC-B5A2-9424-A4FB-11A5DF902452}"/>
              </a:ext>
            </a:extLst>
          </p:cNvPr>
          <p:cNvSpPr txBox="1"/>
          <p:nvPr/>
        </p:nvSpPr>
        <p:spPr>
          <a:xfrm>
            <a:off x="1703810" y="4157560"/>
            <a:ext cx="3712555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900" i="0" dirty="0">
                <a:latin typeface="+mn-lt"/>
                <a:cs typeface="Arial" panose="020B0604020202020204" pitchFamily="34" charset="0"/>
              </a:rPr>
              <a:t>CABL 	Clearingstelle und Anonymer Behandlungsschein Leipzig e.V.</a:t>
            </a:r>
          </a:p>
          <a:p>
            <a:r>
              <a:rPr lang="de-DE" sz="900" dirty="0">
                <a:latin typeface="+mn-lt"/>
                <a:cs typeface="Arial" panose="020B0604020202020204" pitchFamily="34" charset="0"/>
              </a:rPr>
              <a:t>ABS 	Anonymer Behandlungsschein</a:t>
            </a:r>
          </a:p>
          <a:p>
            <a:r>
              <a:rPr lang="de-DE" sz="900" i="0" dirty="0">
                <a:latin typeface="+mn-lt"/>
                <a:cs typeface="Arial" panose="020B0604020202020204" pitchFamily="34" charset="0"/>
              </a:rPr>
              <a:t>AKST 	Anonymer Krankenschein Thüringen e.V.</a:t>
            </a:r>
          </a:p>
        </p:txBody>
      </p:sp>
    </p:spTree>
    <p:extLst>
      <p:ext uri="{BB962C8B-B14F-4D97-AF65-F5344CB8AC3E}">
        <p14:creationId xmlns:p14="http://schemas.microsoft.com/office/powerpoint/2010/main" val="9843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AAF34D-61FE-F2CE-AEC4-7A25998A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0348" y="1337231"/>
            <a:ext cx="6783303" cy="265433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20EDC99-1EB7-9598-78E5-D512C4CF5761}"/>
              </a:ext>
            </a:extLst>
          </p:cNvPr>
          <p:cNvSpPr txBox="1"/>
          <p:nvPr/>
        </p:nvSpPr>
        <p:spPr>
          <a:xfrm>
            <a:off x="1374889" y="3900297"/>
            <a:ext cx="41068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900" i="0" dirty="0">
                <a:latin typeface="+mn-lt"/>
                <a:cs typeface="Arial" panose="020B0604020202020204" pitchFamily="34" charset="0"/>
              </a:rPr>
              <a:t>CABL 	Clearingstelle und Anonymer Behandlungsschein Leipzig e.V.</a:t>
            </a:r>
          </a:p>
          <a:p>
            <a:r>
              <a:rPr lang="de-DE" sz="900" dirty="0">
                <a:latin typeface="+mn-lt"/>
                <a:cs typeface="Arial" panose="020B0604020202020204" pitchFamily="34" charset="0"/>
              </a:rPr>
              <a:t>UVO	Projekt „Umfeldnahe Versorgung von Menschen ohne festen Wohnsitz“</a:t>
            </a:r>
            <a:endParaRPr lang="de-DE" sz="9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FCEA8D1-79DD-FC1B-2441-185A88F4C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556" y="985804"/>
            <a:ext cx="6710886" cy="33554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4BADCD0-48B1-03D8-BA5B-A8906DA4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0809" y="947836"/>
            <a:ext cx="4902381" cy="32478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7E213-0E28-7EE0-B001-FC6B50CB3245}"/>
              </a:ext>
            </a:extLst>
          </p:cNvPr>
          <p:cNvSpPr txBox="1"/>
          <p:nvPr/>
        </p:nvSpPr>
        <p:spPr>
          <a:xfrm>
            <a:off x="2257263" y="4111511"/>
            <a:ext cx="23147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900" i="0" dirty="0">
                <a:latin typeface="+mn-lt"/>
                <a:cs typeface="Arial" panose="020B0604020202020204" pitchFamily="34" charset="0"/>
              </a:rPr>
              <a:t>VGP	Verbund Gemeindenahe Psychiatrie</a:t>
            </a:r>
          </a:p>
          <a:p>
            <a:r>
              <a:rPr lang="de-DE" sz="900" dirty="0">
                <a:latin typeface="+mn-lt"/>
                <a:cs typeface="Arial" panose="020B0604020202020204" pitchFamily="34" charset="0"/>
              </a:rPr>
              <a:t>PIA	Psychiatrische Institutsambulanz</a:t>
            </a:r>
          </a:p>
          <a:p>
            <a:r>
              <a:rPr lang="de-DE" sz="900" i="0" dirty="0" err="1">
                <a:latin typeface="+mn-lt"/>
                <a:cs typeface="Arial" panose="020B0604020202020204" pitchFamily="34" charset="0"/>
              </a:rPr>
              <a:t>SpDi</a:t>
            </a:r>
            <a:r>
              <a:rPr lang="de-DE" sz="900" i="0" dirty="0">
                <a:latin typeface="+mn-lt"/>
                <a:cs typeface="Arial" panose="020B0604020202020204" pitchFamily="34" charset="0"/>
              </a:rPr>
              <a:t>	Sozialpsychiatrischer Dienst</a:t>
            </a:r>
          </a:p>
          <a:p>
            <a:r>
              <a:rPr lang="de-DE" sz="900" dirty="0">
                <a:latin typeface="+mn-lt"/>
                <a:cs typeface="Arial" panose="020B0604020202020204" pitchFamily="34" charset="0"/>
              </a:rPr>
              <a:t>TK	Tagesklinik</a:t>
            </a:r>
            <a:endParaRPr lang="de-DE" sz="9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62265-FF3E-CDDD-F12E-9C7B24E0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557" y="985804"/>
            <a:ext cx="5180881" cy="35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18-09-13-Vorlage 16 zu 9 - MF">
  <a:themeElements>
    <a:clrScheme name="mf">
      <a:dk1>
        <a:srgbClr val="000000"/>
      </a:dk1>
      <a:lt1>
        <a:srgbClr val="FFFFFF"/>
      </a:lt1>
      <a:dk2>
        <a:srgbClr val="262A31"/>
      </a:dk2>
      <a:lt2>
        <a:srgbClr val="E7E6E6"/>
      </a:lt2>
      <a:accent1>
        <a:srgbClr val="008AC9"/>
      </a:accent1>
      <a:accent2>
        <a:srgbClr val="00A7D6"/>
      </a:accent2>
      <a:accent3>
        <a:srgbClr val="FF5451"/>
      </a:accent3>
      <a:accent4>
        <a:srgbClr val="8AC2D1"/>
      </a:accent4>
      <a:accent5>
        <a:srgbClr val="262A31"/>
      </a:accent5>
      <a:accent6>
        <a:srgbClr val="FFFFFF"/>
      </a:accent6>
      <a:hlink>
        <a:srgbClr val="8AC2D1"/>
      </a:hlink>
      <a:folHlink>
        <a:srgbClr val="B02F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MF 2018">
      <a:dk1>
        <a:srgbClr val="000000"/>
      </a:dk1>
      <a:lt1>
        <a:sysClr val="window" lastClr="FFFFFF"/>
      </a:lt1>
      <a:dk2>
        <a:srgbClr val="262A31"/>
      </a:dk2>
      <a:lt2>
        <a:srgbClr val="FFFFFF"/>
      </a:lt2>
      <a:accent1>
        <a:srgbClr val="008AC9"/>
      </a:accent1>
      <a:accent2>
        <a:srgbClr val="00A7D6"/>
      </a:accent2>
      <a:accent3>
        <a:srgbClr val="8AC2D1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8A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16 zu 9 - MF 2018-09</Template>
  <TotalTime>0</TotalTime>
  <Words>435</Words>
  <Application>Microsoft Office PowerPoint</Application>
  <PresentationFormat>Bildschirmpräsentation (16:9)</PresentationFormat>
  <Paragraphs>96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Futura</vt:lpstr>
      <vt:lpstr>Symbol</vt:lpstr>
      <vt:lpstr>2018-09-13-Vorlage 16 zu 9 - MF</vt:lpstr>
      <vt:lpstr>Master2_UniLeipzig_PPT Vorlage</vt:lpstr>
      <vt:lpstr>Analyse und Bewertung der medizinischen Dokumentation bei Wohnungslosen am Beispiel von Leipziger Hilfsangeboten</vt:lpstr>
      <vt:lpstr>Gliederung</vt:lpstr>
      <vt:lpstr>1. Ziele der Arbeit</vt:lpstr>
      <vt:lpstr>PowerPoint-Präsentation</vt:lpstr>
      <vt:lpstr>2. Kommunikationsmodelle</vt:lpstr>
      <vt:lpstr>2. Kommunikationsmodelle</vt:lpstr>
      <vt:lpstr>2. Kommunikationsmodelle</vt:lpstr>
      <vt:lpstr>2. Kommunikationsmodelle</vt:lpstr>
      <vt:lpstr>2. Kommunikationsmodelle</vt:lpstr>
      <vt:lpstr>3. Modell des Informationssystems</vt:lpstr>
      <vt:lpstr>3. Modell des Informationssystems</vt:lpstr>
      <vt:lpstr>3. Modell des Informationssystems</vt:lpstr>
      <vt:lpstr>3. Modell des Informationssystems</vt:lpstr>
      <vt:lpstr>4. Analyse und Bewertung</vt:lpstr>
      <vt:lpstr>PowerPoint-Präsentation</vt:lpstr>
      <vt:lpstr>5. Diskussion</vt:lpstr>
      <vt:lpstr>Vielen Dank!</vt:lpstr>
    </vt:vector>
  </TitlesOfParts>
  <Company>IT Verbund IMISE/ZKS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Doris Gabel</dc:creator>
  <cp:lastModifiedBy>Künzel, Robert</cp:lastModifiedBy>
  <cp:revision>47</cp:revision>
  <cp:lastPrinted>2017-09-28T12:33:25Z</cp:lastPrinted>
  <dcterms:created xsi:type="dcterms:W3CDTF">2018-09-28T08:09:47Z</dcterms:created>
  <dcterms:modified xsi:type="dcterms:W3CDTF">2023-09-08T11:08:53Z</dcterms:modified>
</cp:coreProperties>
</file>